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38"/>
  </p:notesMasterIdLst>
  <p:sldIdLst>
    <p:sldId id="314" r:id="rId2"/>
    <p:sldId id="307" r:id="rId3"/>
    <p:sldId id="301" r:id="rId4"/>
    <p:sldId id="292" r:id="rId5"/>
    <p:sldId id="285" r:id="rId6"/>
    <p:sldId id="288" r:id="rId7"/>
    <p:sldId id="277" r:id="rId8"/>
    <p:sldId id="295" r:id="rId9"/>
    <p:sldId id="304" r:id="rId10"/>
    <p:sldId id="296" r:id="rId11"/>
    <p:sldId id="297" r:id="rId12"/>
    <p:sldId id="298" r:id="rId13"/>
    <p:sldId id="299" r:id="rId14"/>
    <p:sldId id="300" r:id="rId15"/>
    <p:sldId id="286" r:id="rId16"/>
    <p:sldId id="283" r:id="rId17"/>
    <p:sldId id="303" r:id="rId18"/>
    <p:sldId id="290"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06" r:id="rId34"/>
    <p:sldId id="311" r:id="rId35"/>
    <p:sldId id="313" r:id="rId36"/>
    <p:sldId id="329" r:id="rId37"/>
  </p:sldIdLst>
  <p:sldSz cx="9144000" cy="6858000" type="screen4x3"/>
  <p:notesSz cx="6858000"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026" autoAdjust="0"/>
    <p:restoredTop sz="94660"/>
  </p:normalViewPr>
  <p:slideViewPr>
    <p:cSldViewPr snapToGrid="0" snapToObjects="1">
      <p:cViewPr>
        <p:scale>
          <a:sx n="78" d="100"/>
          <a:sy n="78" d="100"/>
        </p:scale>
        <p:origin x="-1080" y="-516"/>
      </p:cViewPr>
      <p:guideLst>
        <p:guide orient="horz" pos="2160"/>
        <p:guide pos="2880"/>
      </p:guideLst>
    </p:cSldViewPr>
  </p:slideViewPr>
  <p:notesTextViewPr>
    <p:cViewPr>
      <p:scale>
        <a:sx n="100" d="100"/>
        <a:sy n="100" d="100"/>
      </p:scale>
      <p:origin x="0" y="0"/>
    </p:cViewPr>
  </p:notesTextViewPr>
  <p:sorterViewPr>
    <p:cViewPr>
      <p:scale>
        <a:sx n="63" d="100"/>
        <a:sy n="63"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93713"/>
          </a:xfrm>
          <a:prstGeom prst="rect">
            <a:avLst/>
          </a:prstGeom>
        </p:spPr>
        <p:txBody>
          <a:bodyPr vert="horz" lIns="91427" tIns="45713" rIns="91427" bIns="45713"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93713"/>
          </a:xfrm>
          <a:prstGeom prst="rect">
            <a:avLst/>
          </a:prstGeom>
        </p:spPr>
        <p:txBody>
          <a:bodyPr vert="horz" lIns="91427" tIns="45713" rIns="91427" bIns="45713" rtlCol="0"/>
          <a:lstStyle>
            <a:lvl1pPr algn="r">
              <a:defRPr sz="1200"/>
            </a:lvl1pPr>
          </a:lstStyle>
          <a:p>
            <a:fld id="{AAFAC133-1401-464B-B829-A4729D978885}" type="datetimeFigureOut">
              <a:rPr kumimoji="1" lang="ja-JP" altLang="en-US" smtClean="0"/>
              <a:pPr/>
              <a:t>2017/3/10</a:t>
            </a:fld>
            <a:endParaRPr kumimoji="1" lang="ja-JP" altLang="en-US"/>
          </a:p>
        </p:txBody>
      </p:sp>
      <p:sp>
        <p:nvSpPr>
          <p:cNvPr id="4" name="スライド イメージ プレースホルダー 3"/>
          <p:cNvSpPr>
            <a:spLocks noGrp="1" noRot="1" noChangeAspect="1"/>
          </p:cNvSpPr>
          <p:nvPr>
            <p:ph type="sldImg" idx="2"/>
          </p:nvPr>
        </p:nvSpPr>
        <p:spPr>
          <a:xfrm>
            <a:off x="960438" y="741363"/>
            <a:ext cx="4937125" cy="3702050"/>
          </a:xfrm>
          <a:prstGeom prst="rect">
            <a:avLst/>
          </a:prstGeom>
          <a:noFill/>
          <a:ln w="12700">
            <a:solidFill>
              <a:prstClr val="black"/>
            </a:solidFill>
          </a:ln>
        </p:spPr>
        <p:txBody>
          <a:bodyPr vert="horz" lIns="91427" tIns="45713" rIns="91427" bIns="45713" rtlCol="0" anchor="ctr"/>
          <a:lstStyle/>
          <a:p>
            <a:endParaRPr lang="ja-JP" altLang="en-US"/>
          </a:p>
        </p:txBody>
      </p:sp>
      <p:sp>
        <p:nvSpPr>
          <p:cNvPr id="5" name="ノート プレースホルダー 4"/>
          <p:cNvSpPr>
            <a:spLocks noGrp="1"/>
          </p:cNvSpPr>
          <p:nvPr>
            <p:ph type="body" sz="quarter" idx="3"/>
          </p:nvPr>
        </p:nvSpPr>
        <p:spPr>
          <a:xfrm>
            <a:off x="685800" y="4690270"/>
            <a:ext cx="5486400" cy="4443413"/>
          </a:xfrm>
          <a:prstGeom prst="rect">
            <a:avLst/>
          </a:prstGeom>
        </p:spPr>
        <p:txBody>
          <a:bodyPr vert="horz" lIns="91427" tIns="45713" rIns="91427" bIns="45713"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8826"/>
            <a:ext cx="2971800" cy="493713"/>
          </a:xfrm>
          <a:prstGeom prst="rect">
            <a:avLst/>
          </a:prstGeom>
        </p:spPr>
        <p:txBody>
          <a:bodyPr vert="horz" lIns="91427" tIns="45713" rIns="91427" bIns="45713"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6"/>
            <a:ext cx="2971800" cy="493713"/>
          </a:xfrm>
          <a:prstGeom prst="rect">
            <a:avLst/>
          </a:prstGeom>
        </p:spPr>
        <p:txBody>
          <a:bodyPr vert="horz" lIns="91427" tIns="45713" rIns="91427" bIns="45713" rtlCol="0" anchor="b"/>
          <a:lstStyle>
            <a:lvl1pPr algn="r">
              <a:defRPr sz="1200"/>
            </a:lvl1pPr>
          </a:lstStyle>
          <a:p>
            <a:fld id="{E059CDB9-17E9-1C42-AD11-CC9293B4EB3E}" type="slidenum">
              <a:rPr kumimoji="1" lang="ja-JP" altLang="en-US" smtClean="0"/>
              <a:pPr/>
              <a:t>&lt;#&gt;</a:t>
            </a:fld>
            <a:endParaRPr kumimoji="1" lang="ja-JP" altLang="en-US"/>
          </a:p>
        </p:txBody>
      </p:sp>
    </p:spTree>
    <p:extLst>
      <p:ext uri="{BB962C8B-B14F-4D97-AF65-F5344CB8AC3E}">
        <p14:creationId xmlns:p14="http://schemas.microsoft.com/office/powerpoint/2010/main" xmlns="" val="1110200307"/>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E059CDB9-17E9-1C42-AD11-CC9293B4EB3E}" type="slidenum">
              <a:rPr kumimoji="1" lang="ja-JP" altLang="en-US" smtClean="0"/>
              <a:pPr/>
              <a:t>3</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Friday, March 10,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&lt;#&gt;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Friday, March 10,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&lt;#&gt;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Friday, March 10,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&lt;#&gt;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pPr/>
              <a:t>Friday, March 10,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&lt;#&gt;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933D019-A32C-4EAD-B8E6-DBDA699692FD}" type="datetime2">
              <a:rPr lang="en-US" smtClean="0"/>
              <a:pPr/>
              <a:t>Friday, March 10,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&lt;#&gt;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Friday, March 10,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&lt;#&gt;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Friday, March 10, 2017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&lt;#&gt;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Friday, March 10, 2017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&lt;#&gt;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Friday, March 10, 2017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&lt;#&gt;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3FE976D3-5B7F-4300-ABED-C91F1B2AE209}" type="datetime2">
              <a:rPr lang="en-US" smtClean="0"/>
              <a:pPr/>
              <a:t>Friday, March 10,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&lt;#&gt;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BDC1E59-17DD-41CE-97CA-624A472382D4}" type="datetime2">
              <a:rPr lang="en-US" smtClean="0"/>
              <a:pPr/>
              <a:t>Friday, March 10,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&lt;#&gt;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pPr/>
              <a:t>Friday, March 10, 2017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&lt;#&gt;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kumimoji="1"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s>
</file>

<file path=ppt/slides/_rels/slide2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jpe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23.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24.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73.jpeg"/><Relationship Id="rId5" Type="http://schemas.openxmlformats.org/officeDocument/2006/relationships/image" Target="../media/image72.jpeg"/><Relationship Id="rId10" Type="http://schemas.openxmlformats.org/officeDocument/2006/relationships/image" Target="../media/image77.jpeg"/><Relationship Id="rId4" Type="http://schemas.openxmlformats.org/officeDocument/2006/relationships/image" Target="../media/image71.jpeg"/><Relationship Id="rId9" Type="http://schemas.openxmlformats.org/officeDocument/2006/relationships/image" Target="../media/image76.jpeg"/></Relationships>
</file>

<file path=ppt/slides/_rels/slide25.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image" Target="../media/image81.jpeg"/><Relationship Id="rId10" Type="http://schemas.openxmlformats.org/officeDocument/2006/relationships/image" Target="../media/image86.jpeg"/><Relationship Id="rId4" Type="http://schemas.openxmlformats.org/officeDocument/2006/relationships/image" Target="../media/image80.jpeg"/><Relationship Id="rId9" Type="http://schemas.openxmlformats.org/officeDocument/2006/relationships/image" Target="../media/image85.jpeg"/></Relationships>
</file>

<file path=ppt/slides/_rels/slide2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2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 Id="rId5" Type="http://schemas.openxmlformats.org/officeDocument/2006/relationships/image" Target="../media/image95.jpeg"/><Relationship Id="rId4" Type="http://schemas.openxmlformats.org/officeDocument/2006/relationships/image" Target="../media/image94.jpeg"/></Relationships>
</file>

<file path=ppt/slides/_rels/slide2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99.jpeg"/><Relationship Id="rId4" Type="http://schemas.openxmlformats.org/officeDocument/2006/relationships/image" Target="../media/image98.jpeg"/></Relationships>
</file>

<file path=ppt/slides/_rels/slide2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7.xml"/><Relationship Id="rId5" Type="http://schemas.openxmlformats.org/officeDocument/2006/relationships/image" Target="../media/image103.jpeg"/><Relationship Id="rId4" Type="http://schemas.openxmlformats.org/officeDocument/2006/relationships/image" Target="../media/image10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7.xml"/><Relationship Id="rId5" Type="http://schemas.openxmlformats.org/officeDocument/2006/relationships/image" Target="../media/image108.jpeg"/><Relationship Id="rId4" Type="http://schemas.openxmlformats.org/officeDocument/2006/relationships/image" Target="../media/image107.jpeg"/></Relationships>
</file>

<file path=ppt/slides/_rels/slide3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hyperlink" Target="http://r4stats.com/2016/02/22/vc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ja-JP" altLang="en-US" sz="4400" dirty="0" smtClean="0"/>
              <a:t>テキスト分析ツールについて</a:t>
            </a:r>
            <a:endParaRPr kumimoji="1" lang="ja-JP" altLang="en-US" sz="4400" dirty="0"/>
          </a:p>
        </p:txBody>
      </p:sp>
      <p:sp>
        <p:nvSpPr>
          <p:cNvPr id="4" name="サブタイトル 5"/>
          <p:cNvSpPr txBox="1">
            <a:spLocks/>
          </p:cNvSpPr>
          <p:nvPr/>
        </p:nvSpPr>
        <p:spPr>
          <a:xfrm>
            <a:off x="685800" y="3505200"/>
            <a:ext cx="7848600" cy="17526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chemeClr val="accent1"/>
              </a:buClr>
              <a:buSzPct val="85000"/>
              <a:buFont typeface="Arial" pitchFamily="34" charset="0"/>
              <a:buNone/>
              <a:tabLst/>
              <a:defRPr/>
            </a:pPr>
            <a:r>
              <a:rPr kumimoji="1" lang="ja-JP" altLang="en-US" sz="24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分析のセルフサービス化のために</a:t>
            </a:r>
          </a:p>
        </p:txBody>
      </p:sp>
      <p:sp>
        <p:nvSpPr>
          <p:cNvPr id="6" name="テキスト ボックス 5"/>
          <p:cNvSpPr txBox="1"/>
          <p:nvPr/>
        </p:nvSpPr>
        <p:spPr>
          <a:xfrm>
            <a:off x="3822358" y="5474677"/>
            <a:ext cx="1287532" cy="923330"/>
          </a:xfrm>
          <a:prstGeom prst="rect">
            <a:avLst/>
          </a:prstGeom>
          <a:noFill/>
        </p:spPr>
        <p:txBody>
          <a:bodyPr wrap="none" rtlCol="0">
            <a:spAutoFit/>
          </a:bodyPr>
          <a:lstStyle/>
          <a:p>
            <a:pPr algn="ctr"/>
            <a:r>
              <a:rPr kumimoji="1" lang="ja-JP" altLang="en-US" dirty="0" smtClean="0"/>
              <a:t>舘野昌一</a:t>
            </a:r>
            <a:endParaRPr kumimoji="1" lang="en-US" altLang="ja-JP" dirty="0" smtClean="0"/>
          </a:p>
          <a:p>
            <a:pPr algn="ctr"/>
            <a:endParaRPr kumimoji="1" lang="en-US" altLang="ja-JP" dirty="0" smtClean="0"/>
          </a:p>
          <a:p>
            <a:pPr algn="ctr"/>
            <a:r>
              <a:rPr kumimoji="1" lang="en-US" altLang="ja-JP" dirty="0" smtClean="0"/>
              <a:t>2017</a:t>
            </a:r>
            <a:r>
              <a:rPr kumimoji="1" lang="ja-JP" altLang="en-US" dirty="0" smtClean="0"/>
              <a:t>年</a:t>
            </a:r>
            <a:r>
              <a:rPr kumimoji="1" lang="en-US" altLang="ja-JP" dirty="0" smtClean="0"/>
              <a:t>3</a:t>
            </a:r>
            <a:r>
              <a:rPr kumimoji="1" lang="ja-JP" altLang="en-US" dirty="0" smtClean="0"/>
              <a:t>月</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76962" y="1199152"/>
            <a:ext cx="3845052" cy="2153229"/>
          </a:xfrm>
          <a:prstGeom prst="rect">
            <a:avLst/>
          </a:prstGeom>
          <a:noFill/>
          <a:ln w="9525">
            <a:noFill/>
            <a:miter lim="800000"/>
            <a:headEnd/>
            <a:tailEnd/>
          </a:ln>
        </p:spPr>
      </p:pic>
      <p:sp>
        <p:nvSpPr>
          <p:cNvPr id="7" name="テキスト ボックス 6"/>
          <p:cNvSpPr txBox="1"/>
          <p:nvPr/>
        </p:nvSpPr>
        <p:spPr>
          <a:xfrm>
            <a:off x="540810" y="868182"/>
            <a:ext cx="312906" cy="369332"/>
          </a:xfrm>
          <a:prstGeom prst="rect">
            <a:avLst/>
          </a:prstGeom>
          <a:noFill/>
        </p:spPr>
        <p:txBody>
          <a:bodyPr wrap="none" rtlCol="0">
            <a:spAutoFit/>
          </a:bodyPr>
          <a:lstStyle/>
          <a:p>
            <a:r>
              <a:rPr kumimoji="1" lang="en-US" altLang="ja-JP" dirty="0" smtClean="0">
                <a:solidFill>
                  <a:schemeClr val="tx2"/>
                </a:solidFill>
              </a:rPr>
              <a:t>1</a:t>
            </a:r>
            <a:endParaRPr kumimoji="1" lang="ja-JP" altLang="en-US" dirty="0">
              <a:solidFill>
                <a:schemeClr val="tx2"/>
              </a:solidFill>
            </a:endParaRPr>
          </a:p>
        </p:txBody>
      </p:sp>
      <p:sp>
        <p:nvSpPr>
          <p:cNvPr id="8" name="角丸四角形 7"/>
          <p:cNvSpPr/>
          <p:nvPr/>
        </p:nvSpPr>
        <p:spPr>
          <a:xfrm>
            <a:off x="127648" y="1199152"/>
            <a:ext cx="667026" cy="780288"/>
          </a:xfrm>
          <a:prstGeom prst="roundRect">
            <a:avLst>
              <a:gd name="adj" fmla="val 1272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タイトル 1"/>
          <p:cNvSpPr txBox="1">
            <a:spLocks/>
          </p:cNvSpPr>
          <p:nvPr/>
        </p:nvSpPr>
        <p:spPr>
          <a:xfrm>
            <a:off x="0" y="354193"/>
            <a:ext cx="8229600" cy="791288"/>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cap="none" spc="-100" normalizeH="0" baseline="0" noProof="0" dirty="0" smtClean="0">
                <a:ln>
                  <a:noFill/>
                </a:ln>
                <a:solidFill>
                  <a:schemeClr val="tx2"/>
                </a:solidFill>
                <a:effectLst/>
                <a:uLnTx/>
                <a:uFillTx/>
                <a:latin typeface="+mj-lt"/>
                <a:ea typeface="+mj-ea"/>
                <a:cs typeface="+mj-cs"/>
              </a:rPr>
              <a:t>ファイル指定</a:t>
            </a:r>
            <a:endParaRPr kumimoji="1" lang="ja-JP" altLang="en-US" sz="4000" b="1" i="0" u="none" strike="noStrike" kern="1200" cap="none" spc="-100" normalizeH="0" baseline="0" noProof="0" dirty="0">
              <a:ln>
                <a:noFill/>
              </a:ln>
              <a:solidFill>
                <a:schemeClr val="tx2"/>
              </a:solidFill>
              <a:effectLst/>
              <a:uLnTx/>
              <a:uFillTx/>
              <a:latin typeface="+mj-lt"/>
              <a:ea typeface="+mj-ea"/>
              <a:cs typeface="+mj-cs"/>
            </a:endParaRPr>
          </a:p>
        </p:txBody>
      </p:sp>
      <p:sp>
        <p:nvSpPr>
          <p:cNvPr id="42" name="四角形吹き出し 41"/>
          <p:cNvSpPr/>
          <p:nvPr/>
        </p:nvSpPr>
        <p:spPr>
          <a:xfrm>
            <a:off x="827584" y="1279331"/>
            <a:ext cx="3103236" cy="2005654"/>
          </a:xfrm>
          <a:prstGeom prst="wedgeRectCallout">
            <a:avLst>
              <a:gd name="adj1" fmla="val -51323"/>
              <a:gd name="adj2" fmla="val -1809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Picture 3"/>
          <p:cNvPicPr>
            <a:picLocks noChangeAspect="1" noChangeArrowheads="1"/>
          </p:cNvPicPr>
          <p:nvPr/>
        </p:nvPicPr>
        <p:blipFill>
          <a:blip r:embed="rId3" cstate="print"/>
          <a:srcRect/>
          <a:stretch>
            <a:fillRect/>
          </a:stretch>
        </p:blipFill>
        <p:spPr bwMode="auto">
          <a:xfrm>
            <a:off x="3780452" y="1382070"/>
            <a:ext cx="5251363" cy="2316480"/>
          </a:xfrm>
          <a:prstGeom prst="rect">
            <a:avLst/>
          </a:prstGeom>
          <a:noFill/>
          <a:ln w="9525">
            <a:noFill/>
            <a:miter lim="800000"/>
            <a:headEnd/>
            <a:tailEnd/>
          </a:ln>
        </p:spPr>
      </p:pic>
      <p:sp>
        <p:nvSpPr>
          <p:cNvPr id="44" name="角丸四角形 43"/>
          <p:cNvSpPr/>
          <p:nvPr/>
        </p:nvSpPr>
        <p:spPr>
          <a:xfrm>
            <a:off x="3752885" y="1371796"/>
            <a:ext cx="667026" cy="780288"/>
          </a:xfrm>
          <a:prstGeom prst="roundRect">
            <a:avLst>
              <a:gd name="adj" fmla="val 1272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4153486" y="1051677"/>
            <a:ext cx="312906" cy="369332"/>
          </a:xfrm>
          <a:prstGeom prst="rect">
            <a:avLst/>
          </a:prstGeom>
          <a:noFill/>
        </p:spPr>
        <p:txBody>
          <a:bodyPr wrap="none" rtlCol="0">
            <a:spAutoFit/>
          </a:bodyPr>
          <a:lstStyle/>
          <a:p>
            <a:r>
              <a:rPr kumimoji="1" lang="en-US" altLang="ja-JP" dirty="0" smtClean="0">
                <a:solidFill>
                  <a:schemeClr val="tx2"/>
                </a:solidFill>
              </a:rPr>
              <a:t>2</a:t>
            </a:r>
            <a:endParaRPr kumimoji="1" lang="ja-JP" altLang="en-US" dirty="0">
              <a:solidFill>
                <a:schemeClr val="tx2"/>
              </a:solidFill>
            </a:endParaRPr>
          </a:p>
        </p:txBody>
      </p:sp>
      <p:sp>
        <p:nvSpPr>
          <p:cNvPr id="47" name="四角形吹き出し 46"/>
          <p:cNvSpPr/>
          <p:nvPr/>
        </p:nvSpPr>
        <p:spPr>
          <a:xfrm>
            <a:off x="4466392" y="1421008"/>
            <a:ext cx="4543061" cy="2174801"/>
          </a:xfrm>
          <a:prstGeom prst="wedgeRectCallout">
            <a:avLst>
              <a:gd name="adj1" fmla="val -51323"/>
              <a:gd name="adj2" fmla="val -1809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Picture 4"/>
          <p:cNvPicPr>
            <a:picLocks noChangeAspect="1" noChangeArrowheads="1"/>
          </p:cNvPicPr>
          <p:nvPr/>
        </p:nvPicPr>
        <p:blipFill>
          <a:blip r:embed="rId4" cstate="print"/>
          <a:srcRect/>
          <a:stretch>
            <a:fillRect/>
          </a:stretch>
        </p:blipFill>
        <p:spPr bwMode="auto">
          <a:xfrm>
            <a:off x="2174769" y="2694678"/>
            <a:ext cx="2944241" cy="1003872"/>
          </a:xfrm>
          <a:prstGeom prst="rect">
            <a:avLst/>
          </a:prstGeom>
          <a:noFill/>
          <a:ln w="9525">
            <a:noFill/>
            <a:miter lim="800000"/>
            <a:headEnd/>
            <a:tailEnd/>
          </a:ln>
        </p:spPr>
      </p:pic>
      <p:sp>
        <p:nvSpPr>
          <p:cNvPr id="49" name="四角形吹き出し 48"/>
          <p:cNvSpPr/>
          <p:nvPr/>
        </p:nvSpPr>
        <p:spPr>
          <a:xfrm>
            <a:off x="2174769" y="2694678"/>
            <a:ext cx="2944241" cy="1003872"/>
          </a:xfrm>
          <a:prstGeom prst="wedgeRectCallout">
            <a:avLst>
              <a:gd name="adj1" fmla="val -17727"/>
              <a:gd name="adj2" fmla="val -78307"/>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Picture 4"/>
          <p:cNvPicPr>
            <a:picLocks noChangeAspect="1" noChangeArrowheads="1"/>
          </p:cNvPicPr>
          <p:nvPr/>
        </p:nvPicPr>
        <p:blipFill>
          <a:blip r:embed="rId5" cstate="print"/>
          <a:srcRect/>
          <a:stretch>
            <a:fillRect/>
          </a:stretch>
        </p:blipFill>
        <p:spPr bwMode="auto">
          <a:xfrm>
            <a:off x="137922" y="3824453"/>
            <a:ext cx="3379746" cy="1780109"/>
          </a:xfrm>
          <a:prstGeom prst="rect">
            <a:avLst/>
          </a:prstGeom>
          <a:noFill/>
          <a:ln w="9525">
            <a:noFill/>
            <a:miter lim="800000"/>
            <a:headEnd/>
            <a:tailEnd/>
          </a:ln>
        </p:spPr>
      </p:pic>
      <p:sp>
        <p:nvSpPr>
          <p:cNvPr id="51" name="角丸四角形 50"/>
          <p:cNvSpPr/>
          <p:nvPr/>
        </p:nvSpPr>
        <p:spPr>
          <a:xfrm>
            <a:off x="137922" y="3824453"/>
            <a:ext cx="894036" cy="780288"/>
          </a:xfrm>
          <a:prstGeom prst="roundRect">
            <a:avLst>
              <a:gd name="adj" fmla="val 1272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719052" y="3455121"/>
            <a:ext cx="312906" cy="369332"/>
          </a:xfrm>
          <a:prstGeom prst="rect">
            <a:avLst/>
          </a:prstGeom>
          <a:noFill/>
        </p:spPr>
        <p:txBody>
          <a:bodyPr wrap="none" rtlCol="0">
            <a:spAutoFit/>
          </a:bodyPr>
          <a:lstStyle/>
          <a:p>
            <a:r>
              <a:rPr kumimoji="1" lang="en-US" altLang="ja-JP" dirty="0" smtClean="0">
                <a:solidFill>
                  <a:schemeClr val="tx2"/>
                </a:solidFill>
              </a:rPr>
              <a:t>3</a:t>
            </a:r>
            <a:endParaRPr kumimoji="1" lang="ja-JP" altLang="en-US" dirty="0">
              <a:solidFill>
                <a:schemeClr val="tx2"/>
              </a:solidFill>
            </a:endParaRPr>
          </a:p>
        </p:txBody>
      </p:sp>
      <p:pic>
        <p:nvPicPr>
          <p:cNvPr id="53" name="Picture 3"/>
          <p:cNvPicPr>
            <a:picLocks noChangeAspect="1" noChangeArrowheads="1"/>
          </p:cNvPicPr>
          <p:nvPr/>
        </p:nvPicPr>
        <p:blipFill>
          <a:blip r:embed="rId6" cstate="print"/>
          <a:srcRect/>
          <a:stretch>
            <a:fillRect/>
          </a:stretch>
        </p:blipFill>
        <p:spPr bwMode="auto">
          <a:xfrm>
            <a:off x="2379059" y="4006922"/>
            <a:ext cx="6519194" cy="2561668"/>
          </a:xfrm>
          <a:prstGeom prst="rect">
            <a:avLst/>
          </a:prstGeom>
          <a:noFill/>
          <a:ln w="9525">
            <a:noFill/>
            <a:miter lim="800000"/>
            <a:headEnd/>
            <a:tailEnd/>
          </a:ln>
        </p:spPr>
      </p:pic>
      <p:sp>
        <p:nvSpPr>
          <p:cNvPr id="54" name="四角形吹き出し 53"/>
          <p:cNvSpPr/>
          <p:nvPr/>
        </p:nvSpPr>
        <p:spPr>
          <a:xfrm>
            <a:off x="2379059" y="4006922"/>
            <a:ext cx="6570564" cy="2602764"/>
          </a:xfrm>
          <a:prstGeom prst="wedgeRectCallout">
            <a:avLst>
              <a:gd name="adj1" fmla="val 27289"/>
              <a:gd name="adj2" fmla="val -99799"/>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rot="8936173">
            <a:off x="1272963" y="3309628"/>
            <a:ext cx="499872" cy="280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右矢印 57"/>
          <p:cNvSpPr/>
          <p:nvPr/>
        </p:nvSpPr>
        <p:spPr>
          <a:xfrm>
            <a:off x="2174769" y="1145481"/>
            <a:ext cx="499872" cy="280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16521" y="1087408"/>
            <a:ext cx="5998464" cy="2048824"/>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616521" y="3343496"/>
            <a:ext cx="7210743" cy="3140232"/>
          </a:xfrm>
          <a:prstGeom prst="rect">
            <a:avLst/>
          </a:prstGeom>
          <a:noFill/>
          <a:ln w="9525">
            <a:noFill/>
            <a:miter lim="800000"/>
            <a:headEnd/>
            <a:tailEnd/>
          </a:ln>
        </p:spPr>
      </p:pic>
      <p:sp>
        <p:nvSpPr>
          <p:cNvPr id="5" name="四角形吹き出し 4"/>
          <p:cNvSpPr/>
          <p:nvPr/>
        </p:nvSpPr>
        <p:spPr>
          <a:xfrm>
            <a:off x="616521" y="3343496"/>
            <a:ext cx="7210743" cy="3140232"/>
          </a:xfrm>
          <a:prstGeom prst="wedgeRectCallout">
            <a:avLst>
              <a:gd name="adj1" fmla="val 12590"/>
              <a:gd name="adj2" fmla="val -84799"/>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0" y="366385"/>
            <a:ext cx="8229600" cy="791288"/>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cap="none" spc="-100" normalizeH="0" baseline="0" noProof="0" dirty="0" smtClean="0">
                <a:ln>
                  <a:noFill/>
                </a:ln>
                <a:solidFill>
                  <a:schemeClr val="tx2"/>
                </a:solidFill>
                <a:effectLst/>
                <a:uLnTx/>
                <a:uFillTx/>
                <a:latin typeface="+mj-lt"/>
                <a:ea typeface="+mj-ea"/>
                <a:cs typeface="+mj-cs"/>
              </a:rPr>
              <a:t>検索式</a:t>
            </a:r>
            <a:endParaRPr kumimoji="1" lang="ja-JP" altLang="en-US" sz="4000" b="1" i="0" u="none" strike="noStrike" kern="1200" cap="none" spc="-100" normalizeH="0" baseline="0" noProof="0" dirty="0">
              <a:ln>
                <a:noFill/>
              </a:ln>
              <a:solidFill>
                <a:schemeClr val="tx2"/>
              </a:solidFill>
              <a:effectLst/>
              <a:uLnTx/>
              <a:uFillTx/>
              <a:latin typeface="+mj-lt"/>
              <a:ea typeface="+mj-ea"/>
              <a:cs typeface="+mj-cs"/>
            </a:endParaRPr>
          </a:p>
        </p:txBody>
      </p:sp>
      <p:sp>
        <p:nvSpPr>
          <p:cNvPr id="7" name="角丸四角形 6"/>
          <p:cNvSpPr/>
          <p:nvPr/>
        </p:nvSpPr>
        <p:spPr>
          <a:xfrm>
            <a:off x="616521" y="1682496"/>
            <a:ext cx="703602" cy="780288"/>
          </a:xfrm>
          <a:prstGeom prst="roundRect">
            <a:avLst>
              <a:gd name="adj" fmla="val 1272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007217" y="1313164"/>
            <a:ext cx="312906" cy="369332"/>
          </a:xfrm>
          <a:prstGeom prst="rect">
            <a:avLst/>
          </a:prstGeom>
          <a:noFill/>
        </p:spPr>
        <p:txBody>
          <a:bodyPr wrap="none" rtlCol="0">
            <a:spAutoFit/>
          </a:bodyPr>
          <a:lstStyle/>
          <a:p>
            <a:r>
              <a:rPr kumimoji="1" lang="en-US" altLang="ja-JP" dirty="0" smtClean="0">
                <a:solidFill>
                  <a:schemeClr val="tx2"/>
                </a:solidFill>
              </a:rPr>
              <a:t>4</a:t>
            </a:r>
            <a:endParaRPr kumimoji="1" lang="ja-JP" altLang="en-US" dirty="0">
              <a:solidFill>
                <a:schemeClr val="tx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half" idx="1"/>
          </p:nvPr>
        </p:nvSpPr>
        <p:spPr>
          <a:xfrm>
            <a:off x="457200" y="1116419"/>
            <a:ext cx="4038600" cy="1416919"/>
          </a:xfrm>
        </p:spPr>
        <p:txBody>
          <a:bodyPr>
            <a:normAutofit/>
          </a:bodyPr>
          <a:lstStyle/>
          <a:p>
            <a:r>
              <a:rPr lang="ja-JP" altLang="en-US" b="1" dirty="0" smtClean="0">
                <a:solidFill>
                  <a:schemeClr val="tx2"/>
                </a:solidFill>
              </a:rPr>
              <a:t>モザイクプロット</a:t>
            </a:r>
            <a:endParaRPr lang="en-US" altLang="ja-JP" b="1" dirty="0" smtClean="0">
              <a:solidFill>
                <a:schemeClr val="tx2"/>
              </a:solidFill>
            </a:endParaRPr>
          </a:p>
          <a:p>
            <a:pPr lvl="1"/>
            <a:r>
              <a:rPr kumimoji="1" lang="ja-JP" altLang="en-US" sz="1800" dirty="0" smtClean="0"/>
              <a:t>クロス集計表をグラフで表示します。</a:t>
            </a:r>
            <a:endParaRPr kumimoji="1" lang="ja-JP" altLang="en-US" sz="1400" dirty="0"/>
          </a:p>
        </p:txBody>
      </p:sp>
      <p:sp>
        <p:nvSpPr>
          <p:cNvPr id="8" name="コンテンツ プレースホルダ 7"/>
          <p:cNvSpPr>
            <a:spLocks noGrp="1"/>
          </p:cNvSpPr>
          <p:nvPr>
            <p:ph sz="half" idx="2"/>
          </p:nvPr>
        </p:nvSpPr>
        <p:spPr>
          <a:xfrm>
            <a:off x="4648200" y="1116419"/>
            <a:ext cx="4038600" cy="5275237"/>
          </a:xfrm>
        </p:spPr>
        <p:txBody>
          <a:bodyPr>
            <a:normAutofit/>
          </a:bodyPr>
          <a:lstStyle/>
          <a:p>
            <a:r>
              <a:rPr lang="ja-JP" altLang="en-US" b="1" dirty="0" smtClean="0">
                <a:solidFill>
                  <a:schemeClr val="tx2"/>
                </a:solidFill>
              </a:rPr>
              <a:t>比率差グラフ</a:t>
            </a:r>
            <a:endParaRPr lang="en-US" altLang="ja-JP" b="1" dirty="0" smtClean="0">
              <a:solidFill>
                <a:schemeClr val="tx2"/>
              </a:solidFill>
            </a:endParaRPr>
          </a:p>
          <a:p>
            <a:pPr lvl="1"/>
            <a:r>
              <a:rPr lang="ja-JP" altLang="en-US" sz="1600" dirty="0" smtClean="0"/>
              <a:t>テキスト中の語が、全体集合と各部分集合で計数・ソートされ、比率の差分が青と赤で示されます。各部分集合の方が高い場合は青で、その逆の場合は赤で示されます。</a:t>
            </a:r>
            <a:endParaRPr lang="en-US" altLang="ja-JP" sz="1200" dirty="0" smtClean="0"/>
          </a:p>
          <a:p>
            <a:pPr>
              <a:buNone/>
            </a:pPr>
            <a:endParaRPr kumimoji="1" lang="ja-JP" altLang="en-US" sz="1600" dirty="0"/>
          </a:p>
        </p:txBody>
      </p:sp>
      <p:pic>
        <p:nvPicPr>
          <p:cNvPr id="2051" name="Picture 3"/>
          <p:cNvPicPr>
            <a:picLocks noChangeAspect="1" noChangeArrowheads="1"/>
          </p:cNvPicPr>
          <p:nvPr/>
        </p:nvPicPr>
        <p:blipFill>
          <a:blip r:embed="rId2" cstate="print"/>
          <a:srcRect/>
          <a:stretch>
            <a:fillRect/>
          </a:stretch>
        </p:blipFill>
        <p:spPr bwMode="auto">
          <a:xfrm>
            <a:off x="4708160" y="2950240"/>
            <a:ext cx="4038600" cy="3441416"/>
          </a:xfrm>
          <a:prstGeom prst="rect">
            <a:avLst/>
          </a:prstGeom>
          <a:noFill/>
          <a:ln w="9525">
            <a:noFill/>
            <a:miter lim="800000"/>
            <a:headEnd/>
            <a:tailEnd/>
          </a:ln>
        </p:spPr>
      </p:pic>
      <p:sp>
        <p:nvSpPr>
          <p:cNvPr id="9" name="タイトル 1"/>
          <p:cNvSpPr>
            <a:spLocks noGrp="1"/>
          </p:cNvSpPr>
          <p:nvPr>
            <p:ph type="title"/>
          </p:nvPr>
        </p:nvSpPr>
        <p:spPr>
          <a:xfrm>
            <a:off x="13250" y="353480"/>
            <a:ext cx="8229600" cy="762939"/>
          </a:xfrm>
        </p:spPr>
        <p:txBody>
          <a:bodyPr>
            <a:normAutofit/>
          </a:bodyPr>
          <a:lstStyle/>
          <a:p>
            <a:r>
              <a:rPr kumimoji="1" lang="ja-JP" altLang="en-US" dirty="0" smtClean="0"/>
              <a:t>グラフ</a:t>
            </a:r>
            <a:endParaRPr kumimoji="1" lang="ja-JP" altLang="en-US" dirty="0"/>
          </a:p>
        </p:txBody>
      </p:sp>
      <p:pic>
        <p:nvPicPr>
          <p:cNvPr id="1026" name="Picture 2"/>
          <p:cNvPicPr>
            <a:picLocks noChangeAspect="1" noChangeArrowheads="1"/>
          </p:cNvPicPr>
          <p:nvPr/>
        </p:nvPicPr>
        <p:blipFill>
          <a:blip r:embed="rId3" cstate="print"/>
          <a:srcRect/>
          <a:stretch>
            <a:fillRect/>
          </a:stretch>
        </p:blipFill>
        <p:spPr bwMode="auto">
          <a:xfrm>
            <a:off x="220894" y="2216220"/>
            <a:ext cx="4037030" cy="4175436"/>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337930" y="1184933"/>
            <a:ext cx="8348870" cy="646331"/>
          </a:xfrm>
          <a:prstGeom prst="rect">
            <a:avLst/>
          </a:prstGeom>
          <a:noFill/>
        </p:spPr>
        <p:txBody>
          <a:bodyPr wrap="square" rtlCol="0">
            <a:spAutoFit/>
          </a:bodyPr>
          <a:lstStyle/>
          <a:p>
            <a:r>
              <a:rPr lang="ja-JP" altLang="en-US" b="1" dirty="0" smtClean="0"/>
              <a:t>語の重要度は共起回数の多さにより決められます。</a:t>
            </a:r>
            <a:r>
              <a:rPr lang="en-US" altLang="ja-JP" b="1" dirty="0" smtClean="0"/>
              <a:t> </a:t>
            </a:r>
            <a:r>
              <a:rPr lang="ja-JP" altLang="en-US" dirty="0" smtClean="0"/>
              <a:t>矢羽の元にある語は、先にある語と深く関係していることを示します。</a:t>
            </a:r>
            <a:endParaRPr lang="en-US" altLang="ja-JP" dirty="0" smtClean="0"/>
          </a:p>
        </p:txBody>
      </p:sp>
      <p:pic>
        <p:nvPicPr>
          <p:cNvPr id="1026" name="Picture 2"/>
          <p:cNvPicPr>
            <a:picLocks noChangeAspect="1" noChangeArrowheads="1"/>
          </p:cNvPicPr>
          <p:nvPr/>
        </p:nvPicPr>
        <p:blipFill>
          <a:blip r:embed="rId2" cstate="print"/>
          <a:srcRect/>
          <a:stretch>
            <a:fillRect/>
          </a:stretch>
        </p:blipFill>
        <p:spPr bwMode="auto">
          <a:xfrm>
            <a:off x="457199" y="1831264"/>
            <a:ext cx="3608619" cy="4849083"/>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450830" y="1903987"/>
            <a:ext cx="4440716" cy="4849083"/>
          </a:xfrm>
          <a:prstGeom prst="rect">
            <a:avLst/>
          </a:prstGeom>
          <a:noFill/>
          <a:ln w="9525">
            <a:noFill/>
            <a:miter lim="800000"/>
            <a:headEnd/>
            <a:tailEnd/>
          </a:ln>
        </p:spPr>
      </p:pic>
      <p:sp>
        <p:nvSpPr>
          <p:cNvPr id="10" name="コンテンツ プレースホルダ 2"/>
          <p:cNvSpPr>
            <a:spLocks noGrp="1"/>
          </p:cNvSpPr>
          <p:nvPr>
            <p:ph sz="half" idx="1"/>
          </p:nvPr>
        </p:nvSpPr>
        <p:spPr>
          <a:xfrm>
            <a:off x="337930" y="548087"/>
            <a:ext cx="4038600" cy="636846"/>
          </a:xfrm>
        </p:spPr>
        <p:txBody>
          <a:bodyPr>
            <a:normAutofit/>
          </a:bodyPr>
          <a:lstStyle/>
          <a:p>
            <a:r>
              <a:rPr lang="ja-JP" altLang="en-US" sz="2800" dirty="0" smtClean="0">
                <a:solidFill>
                  <a:schemeClr val="tx2"/>
                </a:solidFill>
              </a:rPr>
              <a:t>多語グラフ</a:t>
            </a:r>
            <a:endParaRPr lang="ja-JP" altLang="ja-JP" sz="2800" dirty="0" smtClean="0">
              <a:solidFill>
                <a:schemeClr val="tx2"/>
              </a:solidFill>
            </a:endParaRPr>
          </a:p>
        </p:txBody>
      </p:sp>
      <p:sp>
        <p:nvSpPr>
          <p:cNvPr id="11" name="コンテンツ プレースホルダ 2"/>
          <p:cNvSpPr txBox="1">
            <a:spLocks/>
          </p:cNvSpPr>
          <p:nvPr/>
        </p:nvSpPr>
        <p:spPr>
          <a:xfrm>
            <a:off x="4648200" y="548086"/>
            <a:ext cx="4495800" cy="493395"/>
          </a:xfrm>
          <a:prstGeom prst="rect">
            <a:avLst/>
          </a:prstGeom>
        </p:spPr>
        <p:txBody>
          <a:bodyPr vert="horz" lIns="91440" tIns="45720" rIns="91440" bIns="45720" rtlCol="0">
            <a:noAutofit/>
          </a:bodyPr>
          <a:lstStyle/>
          <a:p>
            <a:pPr marL="182880" lvl="0" indent="-182880">
              <a:spcBef>
                <a:spcPct val="20000"/>
              </a:spcBef>
              <a:buClr>
                <a:schemeClr val="accent1"/>
              </a:buClr>
              <a:buSzPct val="85000"/>
              <a:buFont typeface="Arial" pitchFamily="34" charset="0"/>
              <a:buChar char="•"/>
            </a:pPr>
            <a:r>
              <a:rPr kumimoji="1" lang="ja-JP" altLang="en-US" sz="2800" b="1" dirty="0" smtClean="0">
                <a:solidFill>
                  <a:schemeClr val="tx2"/>
                </a:solidFill>
              </a:rPr>
              <a:t>ウニグラフ</a:t>
            </a:r>
            <a:endParaRPr kumimoji="1" lang="en-US" altLang="ja-JP" sz="2800" b="1" dirty="0" smtClean="0">
              <a:solidFill>
                <a:schemeClr val="tx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189118" y="2132730"/>
            <a:ext cx="4210079" cy="3207895"/>
          </a:xfrm>
          <a:prstGeom prst="rect">
            <a:avLst/>
          </a:prstGeom>
          <a:noFill/>
          <a:ln w="9525">
            <a:noFill/>
            <a:miter lim="800000"/>
            <a:headEnd/>
            <a:tailEnd/>
          </a:ln>
        </p:spPr>
      </p:pic>
      <p:sp>
        <p:nvSpPr>
          <p:cNvPr id="9" name="コンテンツ プレースホルダ 2"/>
          <p:cNvSpPr>
            <a:spLocks noGrp="1"/>
          </p:cNvSpPr>
          <p:nvPr>
            <p:ph sz="half" idx="1"/>
          </p:nvPr>
        </p:nvSpPr>
        <p:spPr>
          <a:xfrm>
            <a:off x="189117" y="599607"/>
            <a:ext cx="4518627" cy="636846"/>
          </a:xfrm>
        </p:spPr>
        <p:txBody>
          <a:bodyPr>
            <a:noAutofit/>
          </a:bodyPr>
          <a:lstStyle/>
          <a:p>
            <a:pPr lvl="0"/>
            <a:r>
              <a:rPr lang="ja-JP" altLang="en-US" sz="2800" b="1" dirty="0" smtClean="0">
                <a:solidFill>
                  <a:schemeClr val="tx2"/>
                </a:solidFill>
              </a:rPr>
              <a:t>原文表</a:t>
            </a:r>
            <a:endParaRPr lang="en-US" altLang="ja-JP" sz="2800" b="1" dirty="0" smtClean="0">
              <a:solidFill>
                <a:schemeClr val="tx2"/>
              </a:solidFill>
            </a:endParaRPr>
          </a:p>
        </p:txBody>
      </p:sp>
      <p:sp>
        <p:nvSpPr>
          <p:cNvPr id="10" name="コンテンツ プレースホルダ 2"/>
          <p:cNvSpPr txBox="1">
            <a:spLocks/>
          </p:cNvSpPr>
          <p:nvPr/>
        </p:nvSpPr>
        <p:spPr>
          <a:xfrm>
            <a:off x="4893439" y="599607"/>
            <a:ext cx="4038600" cy="636846"/>
          </a:xfrm>
          <a:prstGeom prst="rect">
            <a:avLst/>
          </a:prstGeom>
        </p:spPr>
        <p:txBody>
          <a:bodyPr vert="horz" lIns="91440" tIns="45720" rIns="91440" bIns="45720" rtlCol="0">
            <a:noAutofit/>
          </a:bodyPr>
          <a:lstStyle/>
          <a:p>
            <a:pPr marL="182880" lvl="0" indent="-182880">
              <a:spcBef>
                <a:spcPct val="20000"/>
              </a:spcBef>
              <a:buClr>
                <a:schemeClr val="accent1"/>
              </a:buClr>
              <a:buSzPct val="85000"/>
              <a:buFont typeface="Arial" pitchFamily="34" charset="0"/>
              <a:buChar char="•"/>
            </a:pPr>
            <a:r>
              <a:rPr kumimoji="1" lang="ja-JP" altLang="en-US" sz="2800" b="1" dirty="0" smtClean="0">
                <a:solidFill>
                  <a:schemeClr val="tx2"/>
                </a:solidFill>
              </a:rPr>
              <a:t>意味チャンクリスト</a:t>
            </a:r>
            <a:endParaRPr kumimoji="1" lang="en-US" altLang="ja-JP" sz="2800" b="1" dirty="0" smtClean="0">
              <a:solidFill>
                <a:schemeClr val="tx2"/>
              </a:solidFill>
            </a:endParaRPr>
          </a:p>
        </p:txBody>
      </p:sp>
      <p:pic>
        <p:nvPicPr>
          <p:cNvPr id="2052" name="Picture 4"/>
          <p:cNvPicPr>
            <a:picLocks noChangeAspect="1" noChangeArrowheads="1"/>
          </p:cNvPicPr>
          <p:nvPr/>
        </p:nvPicPr>
        <p:blipFill>
          <a:blip r:embed="rId3" cstate="print"/>
          <a:srcRect/>
          <a:stretch>
            <a:fillRect/>
          </a:stretch>
        </p:blipFill>
        <p:spPr bwMode="auto">
          <a:xfrm>
            <a:off x="4851580" y="1582221"/>
            <a:ext cx="1978876" cy="4787183"/>
          </a:xfrm>
          <a:prstGeom prst="rect">
            <a:avLst/>
          </a:prstGeom>
          <a:noFill/>
          <a:ln w="9525">
            <a:noFill/>
            <a:miter lim="800000"/>
            <a:headEnd/>
            <a:tailEnd/>
          </a:ln>
        </p:spPr>
      </p:pic>
      <p:pic>
        <p:nvPicPr>
          <p:cNvPr id="2053" name="Picture 5"/>
          <p:cNvPicPr>
            <a:picLocks noChangeAspect="1" noChangeArrowheads="1"/>
          </p:cNvPicPr>
          <p:nvPr/>
        </p:nvPicPr>
        <p:blipFill>
          <a:blip r:embed="rId4" cstate="print"/>
          <a:srcRect/>
          <a:stretch>
            <a:fillRect/>
          </a:stretch>
        </p:blipFill>
        <p:spPr bwMode="auto">
          <a:xfrm>
            <a:off x="6987293" y="1582221"/>
            <a:ext cx="1933160" cy="4787183"/>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p:cNvSpPr/>
          <p:nvPr/>
        </p:nvSpPr>
        <p:spPr>
          <a:xfrm>
            <a:off x="1708637" y="3956470"/>
            <a:ext cx="5486400" cy="36933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400" dirty="0" smtClean="0"/>
              <a:t>KNIME</a:t>
            </a:r>
            <a:r>
              <a:rPr kumimoji="1" lang="ja-JP" altLang="en-US" sz="1400" dirty="0" smtClean="0"/>
              <a:t>プラットフォーム</a:t>
            </a:r>
            <a:endParaRPr kumimoji="1" lang="ja-JP" altLang="en-US" sz="1400" dirty="0"/>
          </a:p>
        </p:txBody>
      </p:sp>
      <p:sp>
        <p:nvSpPr>
          <p:cNvPr id="15" name="正方形/長方形 14"/>
          <p:cNvSpPr/>
          <p:nvPr/>
        </p:nvSpPr>
        <p:spPr>
          <a:xfrm>
            <a:off x="1708637" y="3317618"/>
            <a:ext cx="1477108" cy="63885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smtClean="0"/>
              <a:t>共通</a:t>
            </a:r>
            <a:endParaRPr kumimoji="1" lang="en-US" altLang="ja-JP" sz="1400" dirty="0" smtClean="0"/>
          </a:p>
          <a:p>
            <a:pPr algn="ctr"/>
            <a:r>
              <a:rPr kumimoji="1" lang="ja-JP" altLang="en-US" sz="1400" dirty="0" smtClean="0"/>
              <a:t>エクステンション</a:t>
            </a:r>
            <a:endParaRPr kumimoji="1" lang="ja-JP" altLang="en-US" sz="1400" dirty="0"/>
          </a:p>
        </p:txBody>
      </p:sp>
      <p:sp>
        <p:nvSpPr>
          <p:cNvPr id="16" name="正方形/長方形 15"/>
          <p:cNvSpPr/>
          <p:nvPr/>
        </p:nvSpPr>
        <p:spPr>
          <a:xfrm>
            <a:off x="5717929" y="3317618"/>
            <a:ext cx="1477108" cy="63885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smtClean="0"/>
              <a:t>ベンダー</a:t>
            </a:r>
            <a:r>
              <a:rPr kumimoji="1" lang="en-US" altLang="ja-JP" sz="1400" dirty="0" smtClean="0"/>
              <a:t>B</a:t>
            </a:r>
            <a:r>
              <a:rPr kumimoji="1" lang="ja-JP" altLang="en-US" sz="1400" dirty="0" smtClean="0"/>
              <a:t>提供</a:t>
            </a:r>
            <a:endParaRPr kumimoji="1" lang="en-US" altLang="ja-JP" sz="1400" dirty="0" smtClean="0"/>
          </a:p>
          <a:p>
            <a:pPr algn="ctr"/>
            <a:r>
              <a:rPr kumimoji="1" lang="ja-JP" altLang="en-US" sz="1400" dirty="0" smtClean="0"/>
              <a:t>エクステンション</a:t>
            </a:r>
            <a:endParaRPr kumimoji="1" lang="ja-JP" altLang="en-US" sz="1400" dirty="0"/>
          </a:p>
        </p:txBody>
      </p:sp>
      <p:sp>
        <p:nvSpPr>
          <p:cNvPr id="17" name="正方形/長方形 16"/>
          <p:cNvSpPr/>
          <p:nvPr/>
        </p:nvSpPr>
        <p:spPr>
          <a:xfrm>
            <a:off x="1708637" y="2948286"/>
            <a:ext cx="5486400" cy="36933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b="1" dirty="0" smtClean="0">
                <a:solidFill>
                  <a:schemeClr val="tx2"/>
                </a:solidFill>
              </a:rPr>
              <a:t>ワークフロー</a:t>
            </a:r>
          </a:p>
        </p:txBody>
      </p:sp>
      <p:sp>
        <p:nvSpPr>
          <p:cNvPr id="19" name="正方形/長方形 18"/>
          <p:cNvSpPr/>
          <p:nvPr/>
        </p:nvSpPr>
        <p:spPr>
          <a:xfrm>
            <a:off x="3736729" y="3317618"/>
            <a:ext cx="1477108" cy="63885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smtClean="0"/>
              <a:t>ベンダー</a:t>
            </a:r>
            <a:r>
              <a:rPr kumimoji="1" lang="en-US" altLang="ja-JP" sz="1400" dirty="0" smtClean="0"/>
              <a:t>A</a:t>
            </a:r>
            <a:r>
              <a:rPr kumimoji="1" lang="ja-JP" altLang="en-US" sz="1400" dirty="0" smtClean="0"/>
              <a:t>提供</a:t>
            </a:r>
            <a:endParaRPr kumimoji="1" lang="en-US" altLang="ja-JP" sz="1400" dirty="0" smtClean="0"/>
          </a:p>
          <a:p>
            <a:pPr algn="ctr"/>
            <a:r>
              <a:rPr kumimoji="1" lang="ja-JP" altLang="en-US" sz="1400" dirty="0" smtClean="0"/>
              <a:t>エクステンション</a:t>
            </a:r>
            <a:endParaRPr kumimoji="1" lang="ja-JP" altLang="en-US" sz="1400" dirty="0"/>
          </a:p>
        </p:txBody>
      </p:sp>
      <p:sp>
        <p:nvSpPr>
          <p:cNvPr id="20" name="平行四辺形 19"/>
          <p:cNvSpPr/>
          <p:nvPr/>
        </p:nvSpPr>
        <p:spPr>
          <a:xfrm>
            <a:off x="1708634" y="1345167"/>
            <a:ext cx="7280045" cy="1603120"/>
          </a:xfrm>
          <a:prstGeom prst="parallelogram">
            <a:avLst>
              <a:gd name="adj" fmla="val 11059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平行四辺形 20"/>
          <p:cNvSpPr/>
          <p:nvPr/>
        </p:nvSpPr>
        <p:spPr>
          <a:xfrm rot="5400000" flipV="1">
            <a:off x="7105633" y="1434572"/>
            <a:ext cx="1972451" cy="1793641"/>
          </a:xfrm>
          <a:prstGeom prst="parallelogram">
            <a:avLst>
              <a:gd name="adj" fmla="val 8954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平行四辺形 21"/>
          <p:cNvSpPr/>
          <p:nvPr/>
        </p:nvSpPr>
        <p:spPr>
          <a:xfrm rot="5400000" flipV="1">
            <a:off x="6978219" y="1946018"/>
            <a:ext cx="2238996" cy="1781909"/>
          </a:xfrm>
          <a:prstGeom prst="parallelogram">
            <a:avLst>
              <a:gd name="adj" fmla="val 8954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p:cNvSpPr/>
          <p:nvPr/>
        </p:nvSpPr>
        <p:spPr>
          <a:xfrm rot="5400000" flipV="1">
            <a:off x="7104211" y="2441346"/>
            <a:ext cx="1975281" cy="1793634"/>
          </a:xfrm>
          <a:prstGeom prst="parallelogram">
            <a:avLst>
              <a:gd name="adj" fmla="val 8954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p:cNvPicPr>
            <a:picLocks noChangeAspect="1" noChangeArrowheads="1"/>
          </p:cNvPicPr>
          <p:nvPr/>
        </p:nvPicPr>
        <p:blipFill>
          <a:blip r:embed="rId2" cstate="print"/>
          <a:srcRect/>
          <a:stretch>
            <a:fillRect/>
          </a:stretch>
        </p:blipFill>
        <p:spPr bwMode="auto">
          <a:xfrm>
            <a:off x="1822043" y="1357809"/>
            <a:ext cx="7128712" cy="1556228"/>
          </a:xfrm>
          <a:prstGeom prst="rect">
            <a:avLst/>
          </a:prstGeom>
          <a:noFill/>
          <a:ln w="9525">
            <a:noFill/>
            <a:miter lim="800000"/>
            <a:headEnd/>
            <a:tailEnd/>
          </a:ln>
          <a:effectLst/>
        </p:spPr>
      </p:pic>
      <p:sp>
        <p:nvSpPr>
          <p:cNvPr id="28" name="正方形/長方形 27"/>
          <p:cNvSpPr/>
          <p:nvPr/>
        </p:nvSpPr>
        <p:spPr>
          <a:xfrm>
            <a:off x="0" y="377952"/>
            <a:ext cx="7414209" cy="523220"/>
          </a:xfrm>
          <a:prstGeom prst="rect">
            <a:avLst/>
          </a:prstGeom>
        </p:spPr>
        <p:txBody>
          <a:bodyPr wrap="none">
            <a:spAutoFit/>
          </a:bodyPr>
          <a:lstStyle/>
          <a:p>
            <a:r>
              <a:rPr lang="en-US" altLang="ja-JP" sz="2800" dirty="0" smtClean="0">
                <a:solidFill>
                  <a:schemeClr val="tx2"/>
                </a:solidFill>
              </a:rPr>
              <a:t>KNIME</a:t>
            </a:r>
            <a:r>
              <a:rPr lang="ja-JP" altLang="en-US" sz="2800" dirty="0" smtClean="0">
                <a:solidFill>
                  <a:schemeClr val="tx2"/>
                </a:solidFill>
              </a:rPr>
              <a:t>のレイヤー構成とサービスモデルの検討</a:t>
            </a:r>
            <a:endParaRPr lang="ja-JP" altLang="en-US" sz="2800" dirty="0">
              <a:solidFill>
                <a:schemeClr val="tx2"/>
              </a:solidFill>
            </a:endParaRPr>
          </a:p>
        </p:txBody>
      </p:sp>
      <p:cxnSp>
        <p:nvCxnSpPr>
          <p:cNvPr id="25" name="直線コネクタ 24"/>
          <p:cNvCxnSpPr/>
          <p:nvPr/>
        </p:nvCxnSpPr>
        <p:spPr>
          <a:xfrm>
            <a:off x="182174" y="4325804"/>
            <a:ext cx="142892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176078" y="3953948"/>
            <a:ext cx="142892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182174" y="3301676"/>
            <a:ext cx="142892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76078" y="2942012"/>
            <a:ext cx="142892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96830" y="3993048"/>
            <a:ext cx="1377300" cy="276999"/>
          </a:xfrm>
          <a:prstGeom prst="rect">
            <a:avLst/>
          </a:prstGeom>
        </p:spPr>
        <p:txBody>
          <a:bodyPr wrap="none">
            <a:spAutoFit/>
          </a:bodyPr>
          <a:lstStyle/>
          <a:p>
            <a:r>
              <a:rPr kumimoji="1" lang="en-US" altLang="ja-JP" sz="1200" dirty="0" smtClean="0"/>
              <a:t>3. </a:t>
            </a:r>
            <a:r>
              <a:rPr kumimoji="1" lang="ja-JP" altLang="en-US" sz="1200" dirty="0" smtClean="0"/>
              <a:t>プラットフォーム</a:t>
            </a:r>
            <a:endParaRPr lang="ja-JP" altLang="en-US" sz="1200" dirty="0"/>
          </a:p>
        </p:txBody>
      </p:sp>
      <p:sp>
        <p:nvSpPr>
          <p:cNvPr id="40" name="正方形/長方形 39"/>
          <p:cNvSpPr/>
          <p:nvPr/>
        </p:nvSpPr>
        <p:spPr>
          <a:xfrm>
            <a:off x="78542" y="3511464"/>
            <a:ext cx="971741" cy="276999"/>
          </a:xfrm>
          <a:prstGeom prst="rect">
            <a:avLst/>
          </a:prstGeom>
        </p:spPr>
        <p:txBody>
          <a:bodyPr wrap="none">
            <a:spAutoFit/>
          </a:bodyPr>
          <a:lstStyle/>
          <a:p>
            <a:r>
              <a:rPr lang="en-US" altLang="ja-JP" sz="1200" dirty="0" smtClean="0"/>
              <a:t>2. </a:t>
            </a:r>
            <a:r>
              <a:rPr lang="ja-JP" altLang="en-US" sz="1200" dirty="0" smtClean="0"/>
              <a:t>拡張機能</a:t>
            </a:r>
            <a:endParaRPr lang="ja-JP" altLang="en-US" sz="1200" dirty="0"/>
          </a:p>
        </p:txBody>
      </p:sp>
      <p:sp>
        <p:nvSpPr>
          <p:cNvPr id="41" name="正方形/長方形 40"/>
          <p:cNvSpPr/>
          <p:nvPr/>
        </p:nvSpPr>
        <p:spPr>
          <a:xfrm>
            <a:off x="78542" y="2987208"/>
            <a:ext cx="1651414" cy="276999"/>
          </a:xfrm>
          <a:prstGeom prst="rect">
            <a:avLst/>
          </a:prstGeom>
        </p:spPr>
        <p:txBody>
          <a:bodyPr wrap="none">
            <a:spAutoFit/>
          </a:bodyPr>
          <a:lstStyle/>
          <a:p>
            <a:r>
              <a:rPr lang="en-US" altLang="ja-JP" sz="1200" dirty="0" smtClean="0"/>
              <a:t>1. </a:t>
            </a:r>
            <a:r>
              <a:rPr lang="ja-JP" altLang="en-US" sz="1200" dirty="0" smtClean="0"/>
              <a:t>分析ステップの記述</a:t>
            </a:r>
            <a:endParaRPr lang="ja-JP" altLang="en-US" sz="1200" dirty="0"/>
          </a:p>
        </p:txBody>
      </p:sp>
      <p:graphicFrame>
        <p:nvGraphicFramePr>
          <p:cNvPr id="42" name="表 41"/>
          <p:cNvGraphicFramePr>
            <a:graphicFrameLocks noGrp="1"/>
          </p:cNvGraphicFramePr>
          <p:nvPr/>
        </p:nvGraphicFramePr>
        <p:xfrm>
          <a:off x="755904" y="4730496"/>
          <a:ext cx="7815072" cy="1651000"/>
        </p:xfrm>
        <a:graphic>
          <a:graphicData uri="http://schemas.openxmlformats.org/drawingml/2006/table">
            <a:tbl>
              <a:tblPr firstRow="1" bandRow="1">
                <a:tableStyleId>{5C22544A-7EE6-4342-B048-85BDC9FD1C3A}</a:tableStyleId>
              </a:tblPr>
              <a:tblGrid>
                <a:gridCol w="1511808"/>
                <a:gridCol w="1182624"/>
                <a:gridCol w="1213104"/>
                <a:gridCol w="1302512"/>
                <a:gridCol w="1788160"/>
                <a:gridCol w="816864"/>
              </a:tblGrid>
              <a:tr h="370840">
                <a:tc>
                  <a:txBody>
                    <a:bodyPr/>
                    <a:lstStyle/>
                    <a:p>
                      <a:endParaRPr kumimoji="1" lang="ja-JP" altLang="en-US" sz="1100" dirty="0"/>
                    </a:p>
                  </a:txBody>
                  <a:tcPr/>
                </a:tc>
                <a:tc>
                  <a:txBody>
                    <a:bodyPr/>
                    <a:lstStyle/>
                    <a:p>
                      <a:r>
                        <a:rPr kumimoji="1" lang="en-US" altLang="ja-JP" sz="1100" dirty="0" smtClean="0"/>
                        <a:t>1. </a:t>
                      </a:r>
                      <a:r>
                        <a:rPr kumimoji="1" lang="ja-JP" altLang="en-US" sz="1100" dirty="0" smtClean="0"/>
                        <a:t>クライアント・サーバー版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2. </a:t>
                      </a:r>
                      <a:r>
                        <a:rPr kumimoji="1" lang="ja-JP" altLang="en-US" sz="1100" dirty="0" smtClean="0"/>
                        <a:t>アプリ版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3. </a:t>
                      </a:r>
                      <a:r>
                        <a:rPr kumimoji="1" lang="en-US" altLang="ja-JP" sz="1100" dirty="0" err="1" smtClean="0"/>
                        <a:t>Jupyter</a:t>
                      </a:r>
                      <a:r>
                        <a:rPr kumimoji="1" lang="ja-JP" altLang="en-US" sz="1100" dirty="0" smtClean="0"/>
                        <a:t>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4. KNIME</a:t>
                      </a:r>
                      <a:r>
                        <a:rPr kumimoji="1" lang="ja-JP" altLang="en-US" sz="1100" dirty="0" smtClean="0"/>
                        <a:t>版</a:t>
                      </a:r>
                    </a:p>
                  </a:txBody>
                  <a:tcPr/>
                </a:tc>
                <a:tc>
                  <a:txBody>
                    <a:bodyPr/>
                    <a:lstStyle/>
                    <a:p>
                      <a:r>
                        <a:rPr kumimoji="1" lang="ja-JP" altLang="en-US" sz="1100" dirty="0" smtClean="0"/>
                        <a:t>備考</a:t>
                      </a:r>
                      <a:endParaRPr kumimoji="1" lang="ja-JP" altLang="en-US" sz="1100" dirty="0"/>
                    </a:p>
                  </a:txBody>
                  <a:tcPr/>
                </a:tc>
              </a:tr>
              <a:tr h="370840">
                <a:tc>
                  <a:txBody>
                    <a:bodyPr/>
                    <a:lstStyle/>
                    <a:p>
                      <a:r>
                        <a:rPr kumimoji="1" lang="en-US" altLang="ja-JP" sz="1100" dirty="0" smtClean="0"/>
                        <a:t>1. </a:t>
                      </a:r>
                      <a:r>
                        <a:rPr kumimoji="1" lang="ja-JP" altLang="en-US" sz="1100" dirty="0" smtClean="0"/>
                        <a:t>分析ステップの記述</a:t>
                      </a:r>
                    </a:p>
                  </a:txBody>
                  <a:tcPr/>
                </a:tc>
                <a:tc>
                  <a:txBody>
                    <a:bodyPr/>
                    <a:lstStyle/>
                    <a:p>
                      <a:r>
                        <a:rPr kumimoji="1" lang="ja-JP" altLang="en-US" sz="1100" dirty="0" smtClean="0"/>
                        <a:t>なし</a:t>
                      </a:r>
                      <a:endParaRPr kumimoji="1" lang="ja-JP" altLang="en-US" sz="1100" dirty="0"/>
                    </a:p>
                  </a:txBody>
                  <a:tcPr/>
                </a:tc>
                <a:tc>
                  <a:txBody>
                    <a:bodyPr/>
                    <a:lstStyle/>
                    <a:p>
                      <a:r>
                        <a:rPr kumimoji="1" lang="ja-JP" altLang="en-US" sz="1100" dirty="0" smtClean="0"/>
                        <a:t>なし</a:t>
                      </a:r>
                      <a:endParaRPr kumimoji="1" lang="ja-JP" altLang="en-US" sz="1100" dirty="0"/>
                    </a:p>
                  </a:txBody>
                  <a:tcPr/>
                </a:tc>
                <a:tc>
                  <a:txBody>
                    <a:bodyPr/>
                    <a:lstStyle/>
                    <a:p>
                      <a:r>
                        <a:rPr kumimoji="1" lang="ja-JP" altLang="en-US" sz="1100" dirty="0" smtClean="0"/>
                        <a:t>あり</a:t>
                      </a:r>
                      <a:endParaRPr kumimoji="1" lang="ja-JP" altLang="en-US" sz="1100" dirty="0"/>
                    </a:p>
                  </a:txBody>
                  <a:tcPr/>
                </a:tc>
                <a:tc>
                  <a:txBody>
                    <a:bodyPr/>
                    <a:lstStyle/>
                    <a:p>
                      <a:r>
                        <a:rPr kumimoji="1" lang="ja-JP" altLang="en-US" sz="1100" dirty="0" smtClean="0"/>
                        <a:t>あり</a:t>
                      </a:r>
                      <a:endParaRPr kumimoji="1" lang="ja-JP" altLang="en-US" sz="1100" dirty="0"/>
                    </a:p>
                  </a:txBody>
                  <a:tcPr/>
                </a:tc>
                <a:tc>
                  <a:txBody>
                    <a:bodyPr/>
                    <a:lstStyle/>
                    <a:p>
                      <a:endParaRPr kumimoji="1" lang="ja-JP" altLang="en-US" sz="110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100" dirty="0" smtClean="0"/>
                        <a:t>2. </a:t>
                      </a:r>
                      <a:r>
                        <a:rPr lang="ja-JP" altLang="en-US" sz="1100" dirty="0" smtClean="0"/>
                        <a:t>拡張機能</a:t>
                      </a:r>
                    </a:p>
                  </a:txBody>
                  <a:tcPr/>
                </a:tc>
                <a:tc>
                  <a:txBody>
                    <a:bodyPr/>
                    <a:lstStyle/>
                    <a:p>
                      <a:endParaRPr kumimoji="1" lang="ja-JP" altLang="en-US" sz="11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smtClean="0"/>
                        <a:t>デュアルライセンス</a:t>
                      </a:r>
                      <a:endParaRPr kumimoji="1" lang="en-US" altLang="ja-JP" sz="1100" dirty="0" smtClean="0"/>
                    </a:p>
                    <a:p>
                      <a:r>
                        <a:rPr kumimoji="1" lang="en-US" altLang="ja-JP" sz="1100" dirty="0" smtClean="0"/>
                        <a:t>(</a:t>
                      </a:r>
                      <a:r>
                        <a:rPr kumimoji="1" lang="ja-JP" altLang="en-US" sz="1100" dirty="0" smtClean="0"/>
                        <a:t>未定</a:t>
                      </a:r>
                      <a:r>
                        <a:rPr kumimoji="1" lang="en-US" altLang="ja-JP" sz="1100" dirty="0" smtClean="0"/>
                        <a:t>)</a:t>
                      </a:r>
                      <a:endParaRPr kumimoji="1" lang="ja-JP" altLang="en-US" sz="1100" dirty="0"/>
                    </a:p>
                  </a:txBody>
                  <a:tcPr/>
                </a:tc>
                <a:tc>
                  <a:txBody>
                    <a:bodyPr/>
                    <a:lstStyle/>
                    <a:p>
                      <a:endParaRPr kumimoji="1" lang="ja-JP" altLang="en-US" sz="1100" dirty="0"/>
                    </a:p>
                  </a:txBody>
                  <a:tcPr/>
                </a:tc>
              </a:tr>
              <a:tr h="370840">
                <a:tc>
                  <a:txBody>
                    <a:bodyPr/>
                    <a:lstStyle/>
                    <a:p>
                      <a:r>
                        <a:rPr kumimoji="1" lang="en-US" altLang="ja-JP" sz="1100" dirty="0" smtClean="0"/>
                        <a:t>3. </a:t>
                      </a:r>
                      <a:r>
                        <a:rPr kumimoji="1" lang="ja-JP" altLang="en-US" sz="1100" dirty="0" smtClean="0"/>
                        <a:t>プラットフォーム</a:t>
                      </a:r>
                      <a:endParaRPr kumimoji="1" lang="en-US" altLang="ja-JP" sz="11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smtClean="0"/>
                        <a:t>OSS</a:t>
                      </a:r>
                      <a:r>
                        <a:rPr kumimoji="1" lang="ja-JP" altLang="en-US" sz="1100" smtClean="0"/>
                        <a:t>と固有</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smtClean="0"/>
                        <a:t>固有</a:t>
                      </a:r>
                    </a:p>
                  </a:txBody>
                  <a:tcPr/>
                </a:tc>
                <a:tc>
                  <a:txBody>
                    <a:bodyPr/>
                    <a:lstStyle/>
                    <a:p>
                      <a:r>
                        <a:rPr kumimoji="1" lang="en-US" altLang="ja-JP" sz="1100" dirty="0" smtClean="0"/>
                        <a:t>OSS</a:t>
                      </a:r>
                      <a:endParaRPr kumimoji="1" lang="ja-JP" altLang="en-US" sz="1100" dirty="0"/>
                    </a:p>
                  </a:txBody>
                  <a:tcPr/>
                </a:tc>
                <a:tc>
                  <a:txBody>
                    <a:bodyPr/>
                    <a:lstStyle/>
                    <a:p>
                      <a:r>
                        <a:rPr kumimoji="1" lang="ja-JP" altLang="en-US" sz="1100" dirty="0" smtClean="0"/>
                        <a:t>デュアルライセンス</a:t>
                      </a:r>
                      <a:endParaRPr kumimoji="1" lang="en-US" altLang="ja-JP" sz="11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(OSS(</a:t>
                      </a:r>
                      <a:r>
                        <a:rPr kumimoji="1" lang="ja-JP" altLang="en-US" sz="1100" dirty="0" smtClean="0"/>
                        <a:t>無償</a:t>
                      </a:r>
                      <a:r>
                        <a:rPr kumimoji="1" lang="en-US" altLang="ja-JP" sz="1100" dirty="0" smtClean="0"/>
                        <a:t>)</a:t>
                      </a:r>
                      <a:r>
                        <a:rPr kumimoji="1" lang="ja-JP" altLang="en-US" sz="1100" dirty="0" smtClean="0"/>
                        <a:t>と固有</a:t>
                      </a:r>
                      <a:r>
                        <a:rPr kumimoji="1" lang="en-US" altLang="ja-JP" sz="1100" dirty="0" smtClean="0"/>
                        <a:t>(</a:t>
                      </a:r>
                      <a:r>
                        <a:rPr kumimoji="1" lang="ja-JP" altLang="en-US" sz="1100" dirty="0" smtClean="0"/>
                        <a:t>商用</a:t>
                      </a:r>
                      <a:r>
                        <a:rPr kumimoji="1" lang="en-US" altLang="ja-JP" sz="1100" dirty="0" smtClean="0"/>
                        <a:t>))</a:t>
                      </a:r>
                      <a:endParaRPr kumimoji="1" lang="ja-JP" altLang="en-US" sz="1100" dirty="0" smtClean="0"/>
                    </a:p>
                  </a:txBody>
                  <a:tcPr/>
                </a:tc>
                <a:tc>
                  <a:txBody>
                    <a:bodyPr/>
                    <a:lstStyle/>
                    <a:p>
                      <a:endParaRPr kumimoji="1" lang="ja-JP" altLang="en-US" sz="1100" dirty="0"/>
                    </a:p>
                  </a:txBody>
                  <a:tcPr/>
                </a:tc>
              </a:tr>
            </a:tbl>
          </a:graphicData>
        </a:graphic>
      </p:graphicFrame>
      <p:sp>
        <p:nvSpPr>
          <p:cNvPr id="43" name="正方形/長方形 42"/>
          <p:cNvSpPr/>
          <p:nvPr/>
        </p:nvSpPr>
        <p:spPr>
          <a:xfrm>
            <a:off x="4669536" y="5150104"/>
            <a:ext cx="3084576" cy="39014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吹き出し 43"/>
          <p:cNvSpPr/>
          <p:nvPr/>
        </p:nvSpPr>
        <p:spPr>
          <a:xfrm>
            <a:off x="1708637" y="2948287"/>
            <a:ext cx="5498126" cy="369331"/>
          </a:xfrm>
          <a:prstGeom prst="wedgeRectCallout">
            <a:avLst>
              <a:gd name="adj1" fmla="val 28699"/>
              <a:gd name="adj2" fmla="val 57163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rtner 2016 Magic Quadrant for Advanced Analytics Platforms"/>
          <p:cNvPicPr>
            <a:picLocks noChangeAspect="1" noChangeArrowheads="1"/>
          </p:cNvPicPr>
          <p:nvPr/>
        </p:nvPicPr>
        <p:blipFill>
          <a:blip r:embed="rId2" cstate="print"/>
          <a:srcRect/>
          <a:stretch>
            <a:fillRect/>
          </a:stretch>
        </p:blipFill>
        <p:spPr bwMode="auto">
          <a:xfrm>
            <a:off x="4164143" y="983848"/>
            <a:ext cx="4489782" cy="4598626"/>
          </a:xfrm>
          <a:prstGeom prst="rect">
            <a:avLst/>
          </a:prstGeom>
          <a:noFill/>
        </p:spPr>
      </p:pic>
      <p:sp>
        <p:nvSpPr>
          <p:cNvPr id="5" name="正方形/長方形 4"/>
          <p:cNvSpPr/>
          <p:nvPr/>
        </p:nvSpPr>
        <p:spPr>
          <a:xfrm>
            <a:off x="971550" y="6355079"/>
            <a:ext cx="7120890" cy="276999"/>
          </a:xfrm>
          <a:prstGeom prst="rect">
            <a:avLst/>
          </a:prstGeom>
        </p:spPr>
        <p:txBody>
          <a:bodyPr wrap="square">
            <a:spAutoFit/>
          </a:bodyPr>
          <a:lstStyle/>
          <a:p>
            <a:r>
              <a:rPr lang="en-US" altLang="ja-JP" sz="1200" dirty="0" smtClean="0"/>
              <a:t>http://www.kdnuggets.com/2016/02/gartner-2016-mq-analytics-platforms-gainers-losers.html</a:t>
            </a:r>
            <a:endParaRPr lang="ja-JP" altLang="en-US" sz="1200" dirty="0"/>
          </a:p>
        </p:txBody>
      </p:sp>
      <p:sp>
        <p:nvSpPr>
          <p:cNvPr id="6" name="正方形/長方形 5"/>
          <p:cNvSpPr/>
          <p:nvPr/>
        </p:nvSpPr>
        <p:spPr>
          <a:xfrm>
            <a:off x="0" y="428179"/>
            <a:ext cx="8206740" cy="369332"/>
          </a:xfrm>
          <a:prstGeom prst="rect">
            <a:avLst/>
          </a:prstGeom>
        </p:spPr>
        <p:txBody>
          <a:bodyPr wrap="square">
            <a:spAutoFit/>
          </a:bodyPr>
          <a:lstStyle/>
          <a:p>
            <a:r>
              <a:rPr lang="en-US" altLang="ja-JP" b="1" dirty="0" smtClean="0">
                <a:solidFill>
                  <a:schemeClr val="tx2"/>
                </a:solidFill>
              </a:rPr>
              <a:t>Gartner 2016 Magic Quadrant for Advanced Analytics Platforms</a:t>
            </a:r>
            <a:endParaRPr lang="ja-JP" altLang="en-US" dirty="0">
              <a:solidFill>
                <a:schemeClr val="tx2"/>
              </a:solidFill>
            </a:endParaRPr>
          </a:p>
        </p:txBody>
      </p:sp>
      <p:sp>
        <p:nvSpPr>
          <p:cNvPr id="17" name="正方形/長方形 16"/>
          <p:cNvSpPr/>
          <p:nvPr/>
        </p:nvSpPr>
        <p:spPr>
          <a:xfrm>
            <a:off x="204406" y="983848"/>
            <a:ext cx="3974603" cy="1169551"/>
          </a:xfrm>
          <a:prstGeom prst="rect">
            <a:avLst/>
          </a:prstGeom>
        </p:spPr>
        <p:txBody>
          <a:bodyPr wrap="square">
            <a:spAutoFit/>
          </a:bodyPr>
          <a:lstStyle/>
          <a:p>
            <a:r>
              <a:rPr lang="en-US" altLang="ja-JP" sz="1400" i="1" dirty="0" smtClean="0"/>
              <a:t>We compare Gartner 2016 Magic Quadrant Advanced Analytics Platforms </a:t>
            </a:r>
            <a:r>
              <a:rPr lang="en-US" altLang="ja-JP" sz="1400" i="1" dirty="0" err="1" smtClean="0"/>
              <a:t>vs</a:t>
            </a:r>
            <a:r>
              <a:rPr lang="en-US" altLang="ja-JP" sz="1400" i="1" dirty="0" smtClean="0"/>
              <a:t> its 2015 version and identify notable changes for leaders and challengers: SAS, IBM, </a:t>
            </a:r>
            <a:r>
              <a:rPr lang="en-US" altLang="ja-JP" sz="1400" i="1" dirty="0" err="1" smtClean="0"/>
              <a:t>RapidMiner</a:t>
            </a:r>
            <a:r>
              <a:rPr lang="en-US" altLang="ja-JP" sz="1400" i="1" dirty="0" smtClean="0"/>
              <a:t>, KNIME, Dell, </a:t>
            </a:r>
            <a:r>
              <a:rPr lang="en-US" altLang="ja-JP" sz="1400" i="1" dirty="0" err="1" smtClean="0"/>
              <a:t>Angoss</a:t>
            </a:r>
            <a:r>
              <a:rPr lang="en-US" altLang="ja-JP" sz="1400" i="1" dirty="0" smtClean="0"/>
              <a:t>, and Microsoft.</a:t>
            </a:r>
            <a:endParaRPr lang="ja-JP" altLang="en-US" sz="1400" dirty="0"/>
          </a:p>
        </p:txBody>
      </p:sp>
      <p:sp>
        <p:nvSpPr>
          <p:cNvPr id="18" name="正方形/長方形 17"/>
          <p:cNvSpPr/>
          <p:nvPr/>
        </p:nvSpPr>
        <p:spPr>
          <a:xfrm>
            <a:off x="204406" y="2153399"/>
            <a:ext cx="3974603" cy="2677656"/>
          </a:xfrm>
          <a:prstGeom prst="rect">
            <a:avLst/>
          </a:prstGeom>
        </p:spPr>
        <p:txBody>
          <a:bodyPr wrap="square">
            <a:spAutoFit/>
          </a:bodyPr>
          <a:lstStyle/>
          <a:p>
            <a:r>
              <a:rPr lang="en-US" altLang="ja-JP" sz="1400" dirty="0" smtClean="0"/>
              <a:t>Gartner highly anticipated 2016 Magic Quadrant for Advanced Analytics Platforms was published last week. The 2016 report evaluated 16 analytics and data science firms over 10 criteria and placed them in 4 quadrants, based on completeness of vision and ability to execute. </a:t>
            </a:r>
            <a:br>
              <a:rPr lang="en-US" altLang="ja-JP" sz="1400" dirty="0" smtClean="0"/>
            </a:br>
            <a:r>
              <a:rPr lang="en-US" altLang="ja-JP" sz="1400" dirty="0" smtClean="0"/>
              <a:t/>
            </a:r>
            <a:br>
              <a:rPr lang="en-US" altLang="ja-JP" sz="1400" dirty="0" smtClean="0"/>
            </a:br>
            <a:r>
              <a:rPr lang="en-US" altLang="ja-JP" sz="1400" dirty="0" smtClean="0"/>
              <a:t>Unlike its cousin, Gartner MQ on BI and Analytics platforms, this report focuses on firms that not only offer dashboards and visualization but provide predictive analytics tools that can be used for building solutions across industries. </a:t>
            </a:r>
            <a:endParaRPr lang="ja-JP" altLang="en-US" sz="1400" dirty="0"/>
          </a:p>
        </p:txBody>
      </p:sp>
      <p:sp>
        <p:nvSpPr>
          <p:cNvPr id="19" name="正方形/長方形 18"/>
          <p:cNvSpPr/>
          <p:nvPr/>
        </p:nvSpPr>
        <p:spPr>
          <a:xfrm>
            <a:off x="204406" y="5200917"/>
            <a:ext cx="6879300" cy="1015663"/>
          </a:xfrm>
          <a:prstGeom prst="rect">
            <a:avLst/>
          </a:prstGeom>
        </p:spPr>
        <p:txBody>
          <a:bodyPr wrap="square">
            <a:spAutoFit/>
          </a:bodyPr>
          <a:lstStyle/>
          <a:p>
            <a:r>
              <a:rPr lang="en-US" altLang="ja-JP" sz="1200" dirty="0" smtClean="0"/>
              <a:t>Firms covered:</a:t>
            </a:r>
          </a:p>
          <a:p>
            <a:r>
              <a:rPr lang="en-US" altLang="ja-JP" sz="1200" b="1" dirty="0" smtClean="0"/>
              <a:t>Leaders (5):</a:t>
            </a:r>
            <a:r>
              <a:rPr lang="en-US" altLang="ja-JP" sz="1200" dirty="0" smtClean="0"/>
              <a:t> SAS, IBM, KNIME, </a:t>
            </a:r>
            <a:r>
              <a:rPr lang="en-US" altLang="ja-JP" sz="1200" dirty="0" err="1" smtClean="0"/>
              <a:t>RapidMiner</a:t>
            </a:r>
            <a:r>
              <a:rPr lang="en-US" altLang="ja-JP" sz="1200" dirty="0" smtClean="0"/>
              <a:t>, Dell</a:t>
            </a:r>
          </a:p>
          <a:p>
            <a:r>
              <a:rPr lang="en-US" altLang="ja-JP" sz="1200" b="1" dirty="0" smtClean="0"/>
              <a:t>Challengers (2):</a:t>
            </a:r>
            <a:r>
              <a:rPr lang="en-US" altLang="ja-JP" sz="1200" dirty="0" smtClean="0"/>
              <a:t> SAP, </a:t>
            </a:r>
            <a:r>
              <a:rPr lang="en-US" altLang="ja-JP" sz="1200" dirty="0" err="1" smtClean="0"/>
              <a:t>Angoss</a:t>
            </a:r>
            <a:endParaRPr lang="en-US" altLang="ja-JP" sz="1200" dirty="0" smtClean="0"/>
          </a:p>
          <a:p>
            <a:r>
              <a:rPr lang="en-US" altLang="ja-JP" sz="1200" b="1" dirty="0" smtClean="0"/>
              <a:t>Visionaries (4):</a:t>
            </a:r>
            <a:r>
              <a:rPr lang="en-US" altLang="ja-JP" sz="1200" dirty="0" smtClean="0"/>
              <a:t> Microsoft, </a:t>
            </a:r>
            <a:r>
              <a:rPr lang="en-US" altLang="ja-JP" sz="1200" dirty="0" err="1" smtClean="0"/>
              <a:t>Alteryx</a:t>
            </a:r>
            <a:r>
              <a:rPr lang="en-US" altLang="ja-JP" sz="1200" dirty="0" smtClean="0"/>
              <a:t>, Alpine Data Labs, </a:t>
            </a:r>
            <a:r>
              <a:rPr lang="en-US" altLang="ja-JP" sz="1200" dirty="0" err="1" smtClean="0"/>
              <a:t>Predixion</a:t>
            </a:r>
            <a:r>
              <a:rPr lang="en-US" altLang="ja-JP" sz="1200" dirty="0" smtClean="0"/>
              <a:t> Software</a:t>
            </a:r>
          </a:p>
          <a:p>
            <a:r>
              <a:rPr lang="en-US" altLang="ja-JP" sz="1200" b="1" dirty="0" smtClean="0"/>
              <a:t>Niche Players (5):</a:t>
            </a:r>
            <a:r>
              <a:rPr lang="en-US" altLang="ja-JP" sz="1200" dirty="0" smtClean="0"/>
              <a:t> FICO, </a:t>
            </a:r>
            <a:r>
              <a:rPr lang="en-US" altLang="ja-JP" sz="1200" dirty="0" err="1" smtClean="0"/>
              <a:t>Lavastorm</a:t>
            </a:r>
            <a:r>
              <a:rPr lang="en-US" altLang="ja-JP" sz="1200" dirty="0" smtClean="0"/>
              <a:t>, </a:t>
            </a:r>
            <a:r>
              <a:rPr lang="en-US" altLang="ja-JP" sz="1200" dirty="0" err="1" smtClean="0"/>
              <a:t>Megaputer</a:t>
            </a:r>
            <a:r>
              <a:rPr lang="en-US" altLang="ja-JP" sz="1200" dirty="0" smtClean="0"/>
              <a:t>, </a:t>
            </a:r>
            <a:r>
              <a:rPr lang="en-US" altLang="ja-JP" sz="1200" dirty="0" err="1" smtClean="0"/>
              <a:t>Prognoz</a:t>
            </a:r>
            <a:r>
              <a:rPr lang="en-US" altLang="ja-JP" sz="1200" dirty="0" smtClean="0"/>
              <a:t>, Accenture</a:t>
            </a:r>
            <a:endParaRPr lang="en-US" altLang="ja-JP" sz="1200" dirty="0"/>
          </a:p>
        </p:txBody>
      </p:sp>
      <p:sp>
        <p:nvSpPr>
          <p:cNvPr id="8" name="四角形吹き出し 7"/>
          <p:cNvSpPr/>
          <p:nvPr/>
        </p:nvSpPr>
        <p:spPr>
          <a:xfrm>
            <a:off x="7291753" y="2508739"/>
            <a:ext cx="574431" cy="187569"/>
          </a:xfrm>
          <a:prstGeom prst="wedgeRectCallout">
            <a:avLst>
              <a:gd name="adj1" fmla="val 39928"/>
              <a:gd name="adj2" fmla="val -129502"/>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997" y="964108"/>
            <a:ext cx="4272485" cy="2534417"/>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403759" y="748665"/>
            <a:ext cx="3388769" cy="3685223"/>
          </a:xfrm>
          <a:prstGeom prst="rect">
            <a:avLst/>
          </a:prstGeom>
          <a:noFill/>
          <a:ln w="9525">
            <a:noFill/>
            <a:miter lim="800000"/>
            <a:headEnd/>
            <a:tailEnd/>
          </a:ln>
        </p:spPr>
      </p:pic>
      <p:sp>
        <p:nvSpPr>
          <p:cNvPr id="6" name="四角形吹き出し 5"/>
          <p:cNvSpPr/>
          <p:nvPr/>
        </p:nvSpPr>
        <p:spPr>
          <a:xfrm>
            <a:off x="5403759" y="748665"/>
            <a:ext cx="3388769" cy="3685223"/>
          </a:xfrm>
          <a:prstGeom prst="wedgeRectCallout">
            <a:avLst>
              <a:gd name="adj1" fmla="val -92236"/>
              <a:gd name="adj2" fmla="val -2677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p:cNvPicPr>
            <a:picLocks noChangeAspect="1" noChangeArrowheads="1"/>
          </p:cNvPicPr>
          <p:nvPr/>
        </p:nvPicPr>
        <p:blipFill>
          <a:blip r:embed="rId4" cstate="print"/>
          <a:srcRect/>
          <a:stretch>
            <a:fillRect/>
          </a:stretch>
        </p:blipFill>
        <p:spPr bwMode="auto">
          <a:xfrm>
            <a:off x="3134192" y="3223260"/>
            <a:ext cx="3114520" cy="3382204"/>
          </a:xfrm>
          <a:prstGeom prst="rect">
            <a:avLst/>
          </a:prstGeom>
          <a:noFill/>
          <a:ln w="9525">
            <a:noFill/>
            <a:miter lim="800000"/>
            <a:headEnd/>
            <a:tailEnd/>
          </a:ln>
        </p:spPr>
      </p:pic>
      <p:sp>
        <p:nvSpPr>
          <p:cNvPr id="8" name="四角形吹き出し 7"/>
          <p:cNvSpPr/>
          <p:nvPr/>
        </p:nvSpPr>
        <p:spPr>
          <a:xfrm>
            <a:off x="3134192" y="3223260"/>
            <a:ext cx="3114520" cy="3382204"/>
          </a:xfrm>
          <a:prstGeom prst="wedgeRectCallout">
            <a:avLst>
              <a:gd name="adj1" fmla="val -99562"/>
              <a:gd name="adj2" fmla="val -565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9696" y="379333"/>
            <a:ext cx="1895071" cy="584775"/>
          </a:xfrm>
          <a:prstGeom prst="rect">
            <a:avLst/>
          </a:prstGeom>
          <a:noFill/>
        </p:spPr>
        <p:txBody>
          <a:bodyPr wrap="none" rtlCol="0">
            <a:spAutoFit/>
          </a:bodyPr>
          <a:lstStyle/>
          <a:p>
            <a:r>
              <a:rPr kumimoji="1" lang="en-US" altLang="ja-JP" sz="3200" dirty="0" smtClean="0">
                <a:solidFill>
                  <a:schemeClr val="tx2"/>
                </a:solidFill>
              </a:rPr>
              <a:t>SEM</a:t>
            </a:r>
            <a:r>
              <a:rPr kumimoji="1" lang="ja-JP" altLang="en-US" sz="3200" dirty="0" smtClean="0">
                <a:solidFill>
                  <a:schemeClr val="tx2"/>
                </a:solidFill>
              </a:rPr>
              <a:t>分析</a:t>
            </a:r>
            <a:endParaRPr kumimoji="1" lang="ja-JP" altLang="en-US" sz="3200" dirty="0">
              <a:solidFill>
                <a:schemeClr val="tx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585215" y="1612466"/>
            <a:ext cx="8034719" cy="4664699"/>
          </a:xfrm>
          <a:prstGeom prst="rect">
            <a:avLst/>
          </a:prstGeom>
          <a:noFill/>
          <a:ln w="9525">
            <a:noFill/>
            <a:miter lim="800000"/>
            <a:headEnd/>
            <a:tailEnd/>
          </a:ln>
        </p:spPr>
      </p:pic>
      <p:sp>
        <p:nvSpPr>
          <p:cNvPr id="7" name="四角形吹き出し 6"/>
          <p:cNvSpPr/>
          <p:nvPr/>
        </p:nvSpPr>
        <p:spPr>
          <a:xfrm>
            <a:off x="585215" y="1914144"/>
            <a:ext cx="2255521" cy="1438656"/>
          </a:xfrm>
          <a:prstGeom prst="wedgeRectCallout">
            <a:avLst>
              <a:gd name="adj1" fmla="val -10022"/>
              <a:gd name="adj2" fmla="val -832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584960" y="1024128"/>
            <a:ext cx="2365248" cy="461665"/>
          </a:xfrm>
          <a:prstGeom prst="rect">
            <a:avLst/>
          </a:prstGeom>
          <a:noFill/>
        </p:spPr>
        <p:txBody>
          <a:bodyPr wrap="square" rtlCol="0">
            <a:spAutoFit/>
          </a:bodyPr>
          <a:lstStyle/>
          <a:p>
            <a:r>
              <a:rPr kumimoji="1" lang="ja-JP" altLang="en-US" sz="1200" dirty="0" smtClean="0"/>
              <a:t>実行可能なワークフローがネットワーク上に用意されている</a:t>
            </a:r>
            <a:endParaRPr kumimoji="1" lang="ja-JP" altLang="en-US" sz="1200" dirty="0"/>
          </a:p>
        </p:txBody>
      </p:sp>
      <p:sp>
        <p:nvSpPr>
          <p:cNvPr id="9" name="右矢印 8"/>
          <p:cNvSpPr/>
          <p:nvPr/>
        </p:nvSpPr>
        <p:spPr>
          <a:xfrm>
            <a:off x="2682240" y="2657856"/>
            <a:ext cx="451104" cy="341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吹き出し 9"/>
          <p:cNvSpPr/>
          <p:nvPr/>
        </p:nvSpPr>
        <p:spPr>
          <a:xfrm>
            <a:off x="585215" y="4838509"/>
            <a:ext cx="2255521" cy="1438656"/>
          </a:xfrm>
          <a:prstGeom prst="wedgeRectCallout">
            <a:avLst>
              <a:gd name="adj1" fmla="val 46735"/>
              <a:gd name="adj2" fmla="val 641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919984" y="6277165"/>
            <a:ext cx="4358640" cy="276999"/>
          </a:xfrm>
          <a:prstGeom prst="rect">
            <a:avLst/>
          </a:prstGeom>
          <a:noFill/>
        </p:spPr>
        <p:txBody>
          <a:bodyPr wrap="square" rtlCol="0">
            <a:spAutoFit/>
          </a:bodyPr>
          <a:lstStyle/>
          <a:p>
            <a:r>
              <a:rPr kumimoji="1" lang="ja-JP" altLang="en-US" sz="1200" dirty="0" smtClean="0"/>
              <a:t>コピペして使える部品としてノードが用意されている</a:t>
            </a:r>
            <a:endParaRPr kumimoji="1" lang="ja-JP" altLang="en-US" sz="1200" dirty="0"/>
          </a:p>
        </p:txBody>
      </p:sp>
      <p:sp>
        <p:nvSpPr>
          <p:cNvPr id="12" name="右矢印 11"/>
          <p:cNvSpPr/>
          <p:nvPr/>
        </p:nvSpPr>
        <p:spPr>
          <a:xfrm rot="18394399">
            <a:off x="1275653" y="4482735"/>
            <a:ext cx="2409579" cy="161808"/>
          </a:xfrm>
          <a:prstGeom prst="rightArrow">
            <a:avLst>
              <a:gd name="adj1" fmla="val 50000"/>
              <a:gd name="adj2" fmla="val 607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タイトル 38"/>
          <p:cNvSpPr>
            <a:spLocks noGrp="1"/>
          </p:cNvSpPr>
          <p:nvPr>
            <p:ph type="title"/>
          </p:nvPr>
        </p:nvSpPr>
        <p:spPr>
          <a:xfrm>
            <a:off x="0" y="374904"/>
            <a:ext cx="8229600" cy="551688"/>
          </a:xfrm>
        </p:spPr>
        <p:txBody>
          <a:bodyPr>
            <a:normAutofit fontScale="90000"/>
          </a:bodyPr>
          <a:lstStyle/>
          <a:p>
            <a:r>
              <a:rPr kumimoji="1" lang="en-US" altLang="ja-JP" sz="3200" dirty="0" smtClean="0"/>
              <a:t>KNIME</a:t>
            </a:r>
            <a:endParaRPr kumimoji="1" lang="ja-JP" alt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ja-JP" altLang="en-US" sz="4400" dirty="0" smtClean="0"/>
              <a:t>アプリ型</a:t>
            </a:r>
            <a:endParaRPr kumimoji="1" lang="ja-JP" altLang="en-US" sz="4400" dirty="0"/>
          </a:p>
        </p:txBody>
      </p:sp>
      <p:sp>
        <p:nvSpPr>
          <p:cNvPr id="8" name="サブタイトル 7"/>
          <p:cNvSpPr>
            <a:spLocks noGrp="1"/>
          </p:cNvSpPr>
          <p:nvPr>
            <p:ph type="subTitle" idx="1"/>
          </p:nvPr>
        </p:nvSpPr>
        <p:spPr/>
        <p:txBody>
          <a:bodyPr/>
          <a:lstStyle/>
          <a:p>
            <a:r>
              <a:rPr lang="ja-JP" altLang="en-US" dirty="0" smtClean="0"/>
              <a:t>インストール手順</a:t>
            </a:r>
            <a:endParaRPr kumimoji="1" lang="ja-JP"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gc.sfc.keio.ac.jp/class/2002_14630/slides/04/img/36.png"/>
          <p:cNvPicPr>
            <a:picLocks noChangeAspect="1" noChangeArrowheads="1"/>
          </p:cNvPicPr>
          <p:nvPr/>
        </p:nvPicPr>
        <p:blipFill>
          <a:blip r:embed="rId2" cstate="print"/>
          <a:srcRect/>
          <a:stretch>
            <a:fillRect/>
          </a:stretch>
        </p:blipFill>
        <p:spPr bwMode="auto">
          <a:xfrm>
            <a:off x="2022307" y="2927331"/>
            <a:ext cx="4552103" cy="3414078"/>
          </a:xfrm>
          <a:prstGeom prst="rect">
            <a:avLst/>
          </a:prstGeom>
          <a:noFill/>
        </p:spPr>
      </p:pic>
      <p:sp>
        <p:nvSpPr>
          <p:cNvPr id="5" name="正方形/長方形 4"/>
          <p:cNvSpPr/>
          <p:nvPr/>
        </p:nvSpPr>
        <p:spPr>
          <a:xfrm>
            <a:off x="1709802" y="6431360"/>
            <a:ext cx="4864608" cy="276999"/>
          </a:xfrm>
          <a:prstGeom prst="rect">
            <a:avLst/>
          </a:prstGeom>
        </p:spPr>
        <p:txBody>
          <a:bodyPr wrap="square">
            <a:spAutoFit/>
          </a:bodyPr>
          <a:lstStyle/>
          <a:p>
            <a:pPr algn="r"/>
            <a:r>
              <a:rPr lang="en-US" altLang="ja-JP" sz="1200" dirty="0" smtClean="0"/>
              <a:t>http://gc.sfc.keio.ac.jp/class/2002_14630/slides/04/36.html</a:t>
            </a:r>
            <a:endParaRPr lang="ja-JP" altLang="en-US" sz="1200" dirty="0"/>
          </a:p>
        </p:txBody>
      </p:sp>
      <p:pic>
        <p:nvPicPr>
          <p:cNvPr id="5124" name="Picture 4" descr="４つの尺度"/>
          <p:cNvPicPr>
            <a:picLocks noChangeAspect="1" noChangeArrowheads="1"/>
          </p:cNvPicPr>
          <p:nvPr/>
        </p:nvPicPr>
        <p:blipFill>
          <a:blip r:embed="rId3" cstate="print"/>
          <a:srcRect/>
          <a:stretch>
            <a:fillRect/>
          </a:stretch>
        </p:blipFill>
        <p:spPr bwMode="auto">
          <a:xfrm>
            <a:off x="1452413" y="956754"/>
            <a:ext cx="5667715" cy="1615035"/>
          </a:xfrm>
          <a:prstGeom prst="rect">
            <a:avLst/>
          </a:prstGeom>
          <a:noFill/>
        </p:spPr>
      </p:pic>
      <p:sp>
        <p:nvSpPr>
          <p:cNvPr id="7" name="正方形/長方形 6"/>
          <p:cNvSpPr/>
          <p:nvPr/>
        </p:nvSpPr>
        <p:spPr>
          <a:xfrm>
            <a:off x="1949155" y="2394300"/>
            <a:ext cx="4998720" cy="276999"/>
          </a:xfrm>
          <a:prstGeom prst="rect">
            <a:avLst/>
          </a:prstGeom>
        </p:spPr>
        <p:txBody>
          <a:bodyPr wrap="square">
            <a:spAutoFit/>
          </a:bodyPr>
          <a:lstStyle/>
          <a:p>
            <a:pPr algn="r"/>
            <a:r>
              <a:rPr lang="en-US" altLang="ja-JP" sz="1200" dirty="0" smtClean="0"/>
              <a:t>http://www.ipc.hokusei.ac.jp/~z00105/_kamoku/ken1/L_4syakudo.htm</a:t>
            </a:r>
            <a:endParaRPr lang="ja-JP" altLang="en-US" sz="1200" dirty="0"/>
          </a:p>
        </p:txBody>
      </p:sp>
      <p:sp>
        <p:nvSpPr>
          <p:cNvPr id="8" name="正方形/長方形 7"/>
          <p:cNvSpPr/>
          <p:nvPr/>
        </p:nvSpPr>
        <p:spPr>
          <a:xfrm>
            <a:off x="0" y="353568"/>
            <a:ext cx="8082662" cy="523220"/>
          </a:xfrm>
          <a:prstGeom prst="rect">
            <a:avLst/>
          </a:prstGeom>
        </p:spPr>
        <p:txBody>
          <a:bodyPr wrap="none">
            <a:spAutoFit/>
          </a:bodyPr>
          <a:lstStyle/>
          <a:p>
            <a:r>
              <a:rPr lang="zh-TW" altLang="en-US" sz="2800" dirty="0" smtClean="0">
                <a:solidFill>
                  <a:schemeClr val="tx2"/>
                </a:solidFill>
                <a:latin typeface="ＭＳ Ｐゴシック" pitchFamily="50" charset="-128"/>
                <a:ea typeface="ＭＳ Ｐゴシック" pitchFamily="50" charset="-128"/>
              </a:rPr>
              <a:t>名義</a:t>
            </a:r>
            <a:r>
              <a:rPr lang="ja-JP" altLang="en-US" sz="2800" dirty="0" smtClean="0">
                <a:solidFill>
                  <a:schemeClr val="tx2"/>
                </a:solidFill>
                <a:latin typeface="ＭＳ Ｐゴシック" pitchFamily="50" charset="-128"/>
                <a:ea typeface="ＭＳ Ｐゴシック" pitchFamily="50" charset="-128"/>
              </a:rPr>
              <a:t>尺度か、</a:t>
            </a:r>
            <a:r>
              <a:rPr lang="zh-TW" altLang="en-US" sz="2800" dirty="0" smtClean="0">
                <a:solidFill>
                  <a:schemeClr val="tx2"/>
                </a:solidFill>
                <a:latin typeface="ＭＳ Ｐゴシック" pitchFamily="50" charset="-128"/>
                <a:ea typeface="ＭＳ Ｐゴシック" pitchFamily="50" charset="-128"/>
              </a:rPr>
              <a:t>順序</a:t>
            </a:r>
            <a:r>
              <a:rPr lang="ja-JP" altLang="en-US" sz="2800" dirty="0" smtClean="0">
                <a:solidFill>
                  <a:schemeClr val="tx2"/>
                </a:solidFill>
                <a:latin typeface="ＭＳ Ｐゴシック" pitchFamily="50" charset="-128"/>
                <a:ea typeface="ＭＳ Ｐゴシック" pitchFamily="50" charset="-128"/>
              </a:rPr>
              <a:t>尺度か、</a:t>
            </a:r>
            <a:r>
              <a:rPr lang="zh-TW" altLang="en-US" sz="2800" dirty="0" smtClean="0">
                <a:solidFill>
                  <a:schemeClr val="tx2"/>
                </a:solidFill>
                <a:latin typeface="ＭＳ Ｐゴシック" pitchFamily="50" charset="-128"/>
                <a:ea typeface="ＭＳ Ｐゴシック" pitchFamily="50" charset="-128"/>
              </a:rPr>
              <a:t>間隔</a:t>
            </a:r>
            <a:r>
              <a:rPr lang="ja-JP" altLang="en-US" sz="2800" dirty="0" smtClean="0">
                <a:solidFill>
                  <a:schemeClr val="tx2"/>
                </a:solidFill>
                <a:latin typeface="ＭＳ Ｐゴシック" pitchFamily="50" charset="-128"/>
                <a:ea typeface="ＭＳ Ｐゴシック" pitchFamily="50" charset="-128"/>
              </a:rPr>
              <a:t>尺度か、</a:t>
            </a:r>
            <a:r>
              <a:rPr lang="zh-TW" altLang="en-US" sz="2800" dirty="0" smtClean="0">
                <a:solidFill>
                  <a:schemeClr val="tx2"/>
                </a:solidFill>
                <a:latin typeface="ＭＳ Ｐゴシック" pitchFamily="50" charset="-128"/>
                <a:ea typeface="ＭＳ Ｐゴシック" pitchFamily="50" charset="-128"/>
              </a:rPr>
              <a:t>比例</a:t>
            </a:r>
            <a:r>
              <a:rPr lang="ja-JP" altLang="en-US" sz="2800" dirty="0" smtClean="0">
                <a:solidFill>
                  <a:schemeClr val="tx2"/>
                </a:solidFill>
                <a:latin typeface="ＭＳ Ｐゴシック" pitchFamily="50" charset="-128"/>
                <a:ea typeface="ＭＳ Ｐゴシック" pitchFamily="50" charset="-128"/>
              </a:rPr>
              <a:t>尺度か</a:t>
            </a:r>
            <a:endParaRPr lang="ja-JP" altLang="en-US" sz="2800" dirty="0">
              <a:solidFill>
                <a:schemeClr val="tx2"/>
              </a:solidFill>
              <a:latin typeface="ＭＳ Ｐゴシック" pitchFamily="50" charset="-128"/>
              <a:ea typeface="ＭＳ Ｐゴシック" pitchFamily="50"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42127" y="1151668"/>
            <a:ext cx="3636358" cy="1882234"/>
          </a:xfrm>
          <a:prstGeom prst="rect">
            <a:avLst/>
          </a:prstGeom>
          <a:noFill/>
          <a:ln w="9525">
            <a:noFill/>
            <a:miter lim="800000"/>
            <a:headEnd/>
            <a:tailEnd/>
          </a:ln>
        </p:spPr>
      </p:pic>
      <p:sp>
        <p:nvSpPr>
          <p:cNvPr id="34" name="四角形吹き出し 33"/>
          <p:cNvSpPr/>
          <p:nvPr/>
        </p:nvSpPr>
        <p:spPr>
          <a:xfrm>
            <a:off x="71459" y="2882034"/>
            <a:ext cx="8985140" cy="3173817"/>
          </a:xfrm>
          <a:prstGeom prst="wedgeRectCallout">
            <a:avLst>
              <a:gd name="adj1" fmla="val 3993"/>
              <a:gd name="adj2" fmla="val 56841"/>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365760"/>
            <a:ext cx="9144000" cy="573024"/>
          </a:xfrm>
        </p:spPr>
        <p:txBody>
          <a:bodyPr>
            <a:noAutofit/>
          </a:bodyPr>
          <a:lstStyle/>
          <a:p>
            <a:r>
              <a:rPr kumimoji="1" lang="en-US" altLang="ja-JP" sz="3600" dirty="0" smtClean="0"/>
              <a:t>PPP(</a:t>
            </a:r>
            <a:r>
              <a:rPr kumimoji="1" lang="en-US" altLang="ja-JP" sz="3600" dirty="0" err="1" smtClean="0"/>
              <a:t>PumpkinPyParser</a:t>
            </a:r>
            <a:r>
              <a:rPr kumimoji="1" lang="en-US" altLang="ja-JP" sz="3600" dirty="0" smtClean="0"/>
              <a:t>)</a:t>
            </a:r>
            <a:r>
              <a:rPr kumimoji="1" lang="ja-JP" altLang="en-US" sz="3600" dirty="0" smtClean="0"/>
              <a:t>試用版のインストール</a:t>
            </a:r>
            <a:endParaRPr kumimoji="1" lang="ja-JP" altLang="en-US" sz="3600" dirty="0"/>
          </a:p>
        </p:txBody>
      </p:sp>
      <p:pic>
        <p:nvPicPr>
          <p:cNvPr id="1029" name="Picture 5"/>
          <p:cNvPicPr>
            <a:picLocks noChangeAspect="1" noChangeArrowheads="1"/>
          </p:cNvPicPr>
          <p:nvPr/>
        </p:nvPicPr>
        <p:blipFill>
          <a:blip r:embed="rId3" cstate="print"/>
          <a:srcRect/>
          <a:stretch>
            <a:fillRect/>
          </a:stretch>
        </p:blipFill>
        <p:spPr bwMode="auto">
          <a:xfrm>
            <a:off x="4182237" y="1328466"/>
            <a:ext cx="1490864" cy="1353774"/>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6099906" y="3033902"/>
            <a:ext cx="2859157" cy="1338680"/>
          </a:xfrm>
          <a:prstGeom prst="rect">
            <a:avLst/>
          </a:prstGeom>
          <a:noFill/>
          <a:ln w="9525">
            <a:noFill/>
            <a:miter lim="800000"/>
            <a:headEnd/>
            <a:tailEnd/>
          </a:ln>
        </p:spPr>
      </p:pic>
      <p:pic>
        <p:nvPicPr>
          <p:cNvPr id="1032" name="Picture 8"/>
          <p:cNvPicPr>
            <a:picLocks noChangeAspect="1" noChangeArrowheads="1"/>
          </p:cNvPicPr>
          <p:nvPr/>
        </p:nvPicPr>
        <p:blipFill>
          <a:blip r:embed="rId5" cstate="print"/>
          <a:srcRect/>
          <a:stretch>
            <a:fillRect/>
          </a:stretch>
        </p:blipFill>
        <p:spPr bwMode="auto">
          <a:xfrm>
            <a:off x="3108181" y="3033902"/>
            <a:ext cx="2886526" cy="1338680"/>
          </a:xfrm>
          <a:prstGeom prst="rect">
            <a:avLst/>
          </a:prstGeom>
          <a:noFill/>
          <a:ln w="9525">
            <a:noFill/>
            <a:miter lim="800000"/>
            <a:headEnd/>
            <a:tailEnd/>
          </a:ln>
        </p:spPr>
      </p:pic>
      <p:pic>
        <p:nvPicPr>
          <p:cNvPr id="1033" name="Picture 9"/>
          <p:cNvPicPr>
            <a:picLocks noChangeAspect="1" noChangeArrowheads="1"/>
          </p:cNvPicPr>
          <p:nvPr/>
        </p:nvPicPr>
        <p:blipFill>
          <a:blip r:embed="rId6" cstate="print"/>
          <a:srcRect/>
          <a:stretch>
            <a:fillRect/>
          </a:stretch>
        </p:blipFill>
        <p:spPr bwMode="auto">
          <a:xfrm>
            <a:off x="144591" y="3033902"/>
            <a:ext cx="2923973" cy="1361160"/>
          </a:xfrm>
          <a:prstGeom prst="rect">
            <a:avLst/>
          </a:prstGeom>
          <a:noFill/>
          <a:ln w="9525">
            <a:noFill/>
            <a:miter lim="800000"/>
            <a:headEnd/>
            <a:tailEnd/>
          </a:ln>
        </p:spPr>
      </p:pic>
      <p:pic>
        <p:nvPicPr>
          <p:cNvPr id="1034" name="Picture 10"/>
          <p:cNvPicPr>
            <a:picLocks noChangeAspect="1" noChangeArrowheads="1"/>
          </p:cNvPicPr>
          <p:nvPr/>
        </p:nvPicPr>
        <p:blipFill>
          <a:blip r:embed="rId7" cstate="print"/>
          <a:srcRect/>
          <a:stretch>
            <a:fillRect/>
          </a:stretch>
        </p:blipFill>
        <p:spPr bwMode="auto">
          <a:xfrm>
            <a:off x="144591" y="4563048"/>
            <a:ext cx="2947285" cy="1362263"/>
          </a:xfrm>
          <a:prstGeom prst="rect">
            <a:avLst/>
          </a:prstGeom>
          <a:noFill/>
          <a:ln w="9525">
            <a:noFill/>
            <a:miter lim="800000"/>
            <a:headEnd/>
            <a:tailEnd/>
          </a:ln>
        </p:spPr>
      </p:pic>
      <p:pic>
        <p:nvPicPr>
          <p:cNvPr id="1035" name="Picture 11"/>
          <p:cNvPicPr>
            <a:picLocks noChangeAspect="1" noChangeArrowheads="1"/>
          </p:cNvPicPr>
          <p:nvPr/>
        </p:nvPicPr>
        <p:blipFill>
          <a:blip r:embed="rId8" cstate="print"/>
          <a:srcRect/>
          <a:stretch>
            <a:fillRect/>
          </a:stretch>
        </p:blipFill>
        <p:spPr bwMode="auto">
          <a:xfrm>
            <a:off x="3108181" y="4563048"/>
            <a:ext cx="2952980" cy="1362263"/>
          </a:xfrm>
          <a:prstGeom prst="rect">
            <a:avLst/>
          </a:prstGeom>
          <a:noFill/>
          <a:ln w="9525">
            <a:noFill/>
            <a:miter lim="800000"/>
            <a:headEnd/>
            <a:tailEnd/>
          </a:ln>
        </p:spPr>
      </p:pic>
      <p:pic>
        <p:nvPicPr>
          <p:cNvPr id="1036" name="Picture 12"/>
          <p:cNvPicPr>
            <a:picLocks noChangeAspect="1" noChangeArrowheads="1"/>
          </p:cNvPicPr>
          <p:nvPr/>
        </p:nvPicPr>
        <p:blipFill>
          <a:blip r:embed="rId9" cstate="print"/>
          <a:srcRect/>
          <a:stretch>
            <a:fillRect/>
          </a:stretch>
        </p:blipFill>
        <p:spPr bwMode="auto">
          <a:xfrm>
            <a:off x="6061161" y="4563048"/>
            <a:ext cx="2952979" cy="1362263"/>
          </a:xfrm>
          <a:prstGeom prst="rect">
            <a:avLst/>
          </a:prstGeom>
          <a:noFill/>
          <a:ln w="9525">
            <a:noFill/>
            <a:miter lim="800000"/>
            <a:headEnd/>
            <a:tailEnd/>
          </a:ln>
        </p:spPr>
      </p:pic>
      <p:sp>
        <p:nvSpPr>
          <p:cNvPr id="15" name="右矢印 14"/>
          <p:cNvSpPr/>
          <p:nvPr/>
        </p:nvSpPr>
        <p:spPr>
          <a:xfrm>
            <a:off x="3645408" y="1901952"/>
            <a:ext cx="536829" cy="365760"/>
          </a:xfrm>
          <a:prstGeom prst="rightArrow">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2523744" y="1731264"/>
            <a:ext cx="926592" cy="6827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4746509" y="2133600"/>
            <a:ext cx="764275"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6429005" y="3785462"/>
            <a:ext cx="764275"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2634834">
            <a:off x="5775916" y="2627926"/>
            <a:ext cx="536829" cy="365760"/>
          </a:xfrm>
          <a:prstGeom prst="rightArrow">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3486912" y="3822038"/>
            <a:ext cx="764275"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558557" y="3846422"/>
            <a:ext cx="764275"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534173" y="5340095"/>
            <a:ext cx="764275"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3535680" y="5352287"/>
            <a:ext cx="764275"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6429004" y="5352287"/>
            <a:ext cx="764275"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rot="10800000">
            <a:off x="5726290" y="3602582"/>
            <a:ext cx="536829" cy="365760"/>
          </a:xfrm>
          <a:prstGeom prst="rightArrow">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p:cNvSpPr/>
          <p:nvPr/>
        </p:nvSpPr>
        <p:spPr>
          <a:xfrm rot="10800000">
            <a:off x="2800149" y="3620870"/>
            <a:ext cx="536829" cy="365760"/>
          </a:xfrm>
          <a:prstGeom prst="rightArrow">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矢印 28"/>
          <p:cNvSpPr/>
          <p:nvPr/>
        </p:nvSpPr>
        <p:spPr>
          <a:xfrm rot="5092153">
            <a:off x="726154" y="4627285"/>
            <a:ext cx="536829" cy="365760"/>
          </a:xfrm>
          <a:prstGeom prst="rightArrow">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a:off x="2800148" y="4986527"/>
            <a:ext cx="536829" cy="365760"/>
          </a:xfrm>
          <a:prstGeom prst="rightArrow">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5726292" y="4986527"/>
            <a:ext cx="536829" cy="365760"/>
          </a:xfrm>
          <a:prstGeom prst="rightArrow">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吹き出し 31"/>
          <p:cNvSpPr/>
          <p:nvPr/>
        </p:nvSpPr>
        <p:spPr>
          <a:xfrm>
            <a:off x="4251187" y="3033902"/>
            <a:ext cx="1475105" cy="329511"/>
          </a:xfrm>
          <a:prstGeom prst="wedgeRectCallout">
            <a:avLst>
              <a:gd name="adj1" fmla="val -53188"/>
              <a:gd name="adj2" fmla="val 95441"/>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smtClean="0"/>
              <a:t>文字コードは</a:t>
            </a:r>
            <a:r>
              <a:rPr kumimoji="1" lang="en-US" altLang="ja-JP" sz="1200" dirty="0" smtClean="0"/>
              <a:t>UTF8</a:t>
            </a:r>
            <a:endParaRPr kumimoji="1" lang="ja-JP" altLang="en-US" sz="1200" dirty="0"/>
          </a:p>
        </p:txBody>
      </p:sp>
      <p:sp>
        <p:nvSpPr>
          <p:cNvPr id="35" name="テキスト ボックス 34"/>
          <p:cNvSpPr txBox="1"/>
          <p:nvPr/>
        </p:nvSpPr>
        <p:spPr>
          <a:xfrm>
            <a:off x="534173" y="6240518"/>
            <a:ext cx="4136069" cy="369332"/>
          </a:xfrm>
          <a:prstGeom prst="rect">
            <a:avLst/>
          </a:prstGeom>
          <a:noFill/>
        </p:spPr>
        <p:txBody>
          <a:bodyPr wrap="none" rtlCol="0">
            <a:spAutoFit/>
          </a:bodyPr>
          <a:lstStyle/>
          <a:p>
            <a:r>
              <a:rPr kumimoji="1" lang="ja-JP" altLang="en-US" dirty="0" smtClean="0"/>
              <a:t>それぞれのインストーラーが起動します。</a:t>
            </a:r>
            <a:endParaRPr kumimoji="1" lang="ja-JP"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winshot\WS000054.JPG"/>
          <p:cNvPicPr>
            <a:picLocks noChangeAspect="1" noChangeArrowheads="1"/>
          </p:cNvPicPr>
          <p:nvPr/>
        </p:nvPicPr>
        <p:blipFill>
          <a:blip r:embed="rId2" cstate="print"/>
          <a:srcRect/>
          <a:stretch>
            <a:fillRect/>
          </a:stretch>
        </p:blipFill>
        <p:spPr bwMode="auto">
          <a:xfrm>
            <a:off x="395536" y="1340768"/>
            <a:ext cx="2160240" cy="1023272"/>
          </a:xfrm>
          <a:prstGeom prst="rect">
            <a:avLst/>
          </a:prstGeom>
          <a:noFill/>
        </p:spPr>
      </p:pic>
      <p:pic>
        <p:nvPicPr>
          <p:cNvPr id="8197" name="Picture 5" descr="I:\winshot\WS000056.JPG"/>
          <p:cNvPicPr>
            <a:picLocks noChangeAspect="1" noChangeArrowheads="1"/>
          </p:cNvPicPr>
          <p:nvPr/>
        </p:nvPicPr>
        <p:blipFill>
          <a:blip r:embed="rId3" cstate="print"/>
          <a:srcRect/>
          <a:stretch>
            <a:fillRect/>
          </a:stretch>
        </p:blipFill>
        <p:spPr bwMode="auto">
          <a:xfrm>
            <a:off x="3059833" y="476672"/>
            <a:ext cx="2520280" cy="1949083"/>
          </a:xfrm>
          <a:prstGeom prst="rect">
            <a:avLst/>
          </a:prstGeom>
          <a:noFill/>
        </p:spPr>
      </p:pic>
      <p:pic>
        <p:nvPicPr>
          <p:cNvPr id="8198" name="Picture 6" descr="I:\winshot\WS000057.JPG"/>
          <p:cNvPicPr>
            <a:picLocks noChangeAspect="1" noChangeArrowheads="1"/>
          </p:cNvPicPr>
          <p:nvPr/>
        </p:nvPicPr>
        <p:blipFill>
          <a:blip r:embed="rId4" cstate="print"/>
          <a:srcRect/>
          <a:stretch>
            <a:fillRect/>
          </a:stretch>
        </p:blipFill>
        <p:spPr bwMode="auto">
          <a:xfrm>
            <a:off x="6194139" y="476672"/>
            <a:ext cx="2513986" cy="1944216"/>
          </a:xfrm>
          <a:prstGeom prst="rect">
            <a:avLst/>
          </a:prstGeom>
          <a:noFill/>
        </p:spPr>
      </p:pic>
      <p:pic>
        <p:nvPicPr>
          <p:cNvPr id="8199" name="Picture 7" descr="I:\winshot\WS000058.JPG"/>
          <p:cNvPicPr>
            <a:picLocks noChangeAspect="1" noChangeArrowheads="1"/>
          </p:cNvPicPr>
          <p:nvPr/>
        </p:nvPicPr>
        <p:blipFill>
          <a:blip r:embed="rId5" cstate="print"/>
          <a:srcRect/>
          <a:stretch>
            <a:fillRect/>
          </a:stretch>
        </p:blipFill>
        <p:spPr bwMode="auto">
          <a:xfrm>
            <a:off x="6228184" y="2636912"/>
            <a:ext cx="2520280" cy="1949083"/>
          </a:xfrm>
          <a:prstGeom prst="rect">
            <a:avLst/>
          </a:prstGeom>
          <a:noFill/>
        </p:spPr>
      </p:pic>
      <p:pic>
        <p:nvPicPr>
          <p:cNvPr id="8200" name="Picture 8" descr="I:\winshot\WS000059.JPG"/>
          <p:cNvPicPr>
            <a:picLocks noChangeAspect="1" noChangeArrowheads="1"/>
          </p:cNvPicPr>
          <p:nvPr/>
        </p:nvPicPr>
        <p:blipFill>
          <a:blip r:embed="rId6" cstate="print"/>
          <a:srcRect/>
          <a:stretch>
            <a:fillRect/>
          </a:stretch>
        </p:blipFill>
        <p:spPr bwMode="auto">
          <a:xfrm>
            <a:off x="3059832" y="2636912"/>
            <a:ext cx="2520280" cy="1949083"/>
          </a:xfrm>
          <a:prstGeom prst="rect">
            <a:avLst/>
          </a:prstGeom>
          <a:noFill/>
        </p:spPr>
      </p:pic>
      <p:pic>
        <p:nvPicPr>
          <p:cNvPr id="8201" name="Picture 9" descr="I:\winshot\WS000060.JPG"/>
          <p:cNvPicPr>
            <a:picLocks noChangeAspect="1" noChangeArrowheads="1"/>
          </p:cNvPicPr>
          <p:nvPr/>
        </p:nvPicPr>
        <p:blipFill>
          <a:blip r:embed="rId7" cstate="print"/>
          <a:srcRect/>
          <a:stretch>
            <a:fillRect/>
          </a:stretch>
        </p:blipFill>
        <p:spPr bwMode="auto">
          <a:xfrm>
            <a:off x="245108" y="2636913"/>
            <a:ext cx="2526692" cy="1954041"/>
          </a:xfrm>
          <a:prstGeom prst="rect">
            <a:avLst/>
          </a:prstGeom>
          <a:noFill/>
        </p:spPr>
      </p:pic>
      <p:pic>
        <p:nvPicPr>
          <p:cNvPr id="8202" name="Picture 10" descr="I:\winshot\WS000061.JPG"/>
          <p:cNvPicPr>
            <a:picLocks noChangeAspect="1" noChangeArrowheads="1"/>
          </p:cNvPicPr>
          <p:nvPr/>
        </p:nvPicPr>
        <p:blipFill>
          <a:blip r:embed="rId8" cstate="print"/>
          <a:srcRect/>
          <a:stretch>
            <a:fillRect/>
          </a:stretch>
        </p:blipFill>
        <p:spPr bwMode="auto">
          <a:xfrm>
            <a:off x="251520" y="4725144"/>
            <a:ext cx="2520280" cy="1949084"/>
          </a:xfrm>
          <a:prstGeom prst="rect">
            <a:avLst/>
          </a:prstGeom>
          <a:noFill/>
        </p:spPr>
      </p:pic>
      <p:pic>
        <p:nvPicPr>
          <p:cNvPr id="8203" name="Picture 11" descr="I:\winshot\WS000062.JPG"/>
          <p:cNvPicPr>
            <a:picLocks noChangeAspect="1" noChangeArrowheads="1"/>
          </p:cNvPicPr>
          <p:nvPr/>
        </p:nvPicPr>
        <p:blipFill>
          <a:blip r:embed="rId9" cstate="print"/>
          <a:srcRect/>
          <a:stretch>
            <a:fillRect/>
          </a:stretch>
        </p:blipFill>
        <p:spPr bwMode="auto">
          <a:xfrm>
            <a:off x="3131840" y="4748192"/>
            <a:ext cx="2508399" cy="1939895"/>
          </a:xfrm>
          <a:prstGeom prst="rect">
            <a:avLst/>
          </a:prstGeom>
          <a:noFill/>
        </p:spPr>
      </p:pic>
      <p:pic>
        <p:nvPicPr>
          <p:cNvPr id="8204" name="Picture 12" descr="I:\winshot\WS000063.JPG"/>
          <p:cNvPicPr>
            <a:picLocks noChangeAspect="1" noChangeArrowheads="1"/>
          </p:cNvPicPr>
          <p:nvPr/>
        </p:nvPicPr>
        <p:blipFill>
          <a:blip r:embed="rId10" cstate="print"/>
          <a:srcRect/>
          <a:stretch>
            <a:fillRect/>
          </a:stretch>
        </p:blipFill>
        <p:spPr bwMode="auto">
          <a:xfrm>
            <a:off x="6228184" y="4731872"/>
            <a:ext cx="2507435" cy="1939150"/>
          </a:xfrm>
          <a:prstGeom prst="rect">
            <a:avLst/>
          </a:prstGeom>
          <a:noFill/>
        </p:spPr>
      </p:pic>
      <p:sp>
        <p:nvSpPr>
          <p:cNvPr id="13" name="テキスト ボックス 12"/>
          <p:cNvSpPr txBox="1"/>
          <p:nvPr/>
        </p:nvSpPr>
        <p:spPr>
          <a:xfrm>
            <a:off x="0" y="369332"/>
            <a:ext cx="1890261" cy="646331"/>
          </a:xfrm>
          <a:prstGeom prst="rect">
            <a:avLst/>
          </a:prstGeom>
          <a:noFill/>
        </p:spPr>
        <p:txBody>
          <a:bodyPr wrap="none" rtlCol="0">
            <a:spAutoFit/>
          </a:bodyPr>
          <a:lstStyle/>
          <a:p>
            <a:r>
              <a:rPr kumimoji="1" lang="ja-JP" altLang="en-US" dirty="0" smtClean="0">
                <a:solidFill>
                  <a:srgbClr val="C00000"/>
                </a:solidFill>
              </a:rPr>
              <a:t>サクラエディタ</a:t>
            </a:r>
            <a:endParaRPr kumimoji="1" lang="en-US" altLang="ja-JP" dirty="0" smtClean="0">
              <a:solidFill>
                <a:srgbClr val="C00000"/>
              </a:solidFill>
            </a:endParaRPr>
          </a:p>
          <a:p>
            <a:r>
              <a:rPr lang="en-US" altLang="ja-JP" dirty="0" smtClean="0">
                <a:solidFill>
                  <a:srgbClr val="C00000"/>
                </a:solidFill>
              </a:rPr>
              <a:t>(PPP</a:t>
            </a:r>
            <a:r>
              <a:rPr lang="ja-JP" altLang="en-US" dirty="0" smtClean="0">
                <a:solidFill>
                  <a:srgbClr val="C00000"/>
                </a:solidFill>
              </a:rPr>
              <a:t>で使用する</a:t>
            </a:r>
            <a:r>
              <a:rPr lang="en-US" altLang="ja-JP" dirty="0" smtClean="0">
                <a:solidFill>
                  <a:srgbClr val="C00000"/>
                </a:solidFill>
              </a:rPr>
              <a:t>)</a:t>
            </a:r>
            <a:endParaRPr lang="ja-JP" altLang="en-US" dirty="0" smtClean="0">
              <a:solidFill>
                <a:srgbClr val="C00000"/>
              </a:solidFill>
            </a:endParaRPr>
          </a:p>
        </p:txBody>
      </p:sp>
      <p:sp>
        <p:nvSpPr>
          <p:cNvPr id="14" name="右矢印 13"/>
          <p:cNvSpPr/>
          <p:nvPr/>
        </p:nvSpPr>
        <p:spPr>
          <a:xfrm>
            <a:off x="2627784" y="1988840"/>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259632" y="198884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4499992" y="206084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7668344" y="206084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5652120" y="1196752"/>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5400000">
            <a:off x="7236296" y="249289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1700628" y="426156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4521012" y="425261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7689364" y="424210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rot="10800000">
            <a:off x="2699792" y="3284984"/>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0800000">
            <a:off x="5652120" y="3325462"/>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p:cNvSpPr/>
          <p:nvPr/>
        </p:nvSpPr>
        <p:spPr>
          <a:xfrm rot="5400000">
            <a:off x="1259632" y="465313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1711138" y="633034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4572000" y="634085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7678854" y="633034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矢印 28"/>
          <p:cNvSpPr/>
          <p:nvPr/>
        </p:nvSpPr>
        <p:spPr>
          <a:xfrm>
            <a:off x="2699792" y="5445224"/>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a:off x="5724128" y="5517232"/>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I:\winshot\WS000026.JPG"/>
          <p:cNvPicPr>
            <a:picLocks noChangeAspect="1" noChangeArrowheads="1"/>
          </p:cNvPicPr>
          <p:nvPr/>
        </p:nvPicPr>
        <p:blipFill>
          <a:blip r:embed="rId2" cstate="print"/>
          <a:srcRect/>
          <a:stretch>
            <a:fillRect/>
          </a:stretch>
        </p:blipFill>
        <p:spPr bwMode="auto">
          <a:xfrm>
            <a:off x="317492" y="1257773"/>
            <a:ext cx="2232248" cy="910605"/>
          </a:xfrm>
          <a:prstGeom prst="rect">
            <a:avLst/>
          </a:prstGeom>
          <a:noFill/>
        </p:spPr>
      </p:pic>
      <p:pic>
        <p:nvPicPr>
          <p:cNvPr id="4101" name="Picture 5" descr="I:\winshot\WS000027.JPG"/>
          <p:cNvPicPr>
            <a:picLocks noChangeAspect="1" noChangeArrowheads="1"/>
          </p:cNvPicPr>
          <p:nvPr/>
        </p:nvPicPr>
        <p:blipFill>
          <a:blip r:embed="rId3" cstate="print"/>
          <a:srcRect/>
          <a:stretch>
            <a:fillRect/>
          </a:stretch>
        </p:blipFill>
        <p:spPr bwMode="auto">
          <a:xfrm>
            <a:off x="3131840" y="548680"/>
            <a:ext cx="2736304" cy="1685675"/>
          </a:xfrm>
          <a:prstGeom prst="rect">
            <a:avLst/>
          </a:prstGeom>
          <a:noFill/>
        </p:spPr>
      </p:pic>
      <p:sp>
        <p:nvSpPr>
          <p:cNvPr id="6" name="テキスト ボックス 5"/>
          <p:cNvSpPr txBox="1"/>
          <p:nvPr/>
        </p:nvSpPr>
        <p:spPr>
          <a:xfrm>
            <a:off x="0" y="376206"/>
            <a:ext cx="1890261" cy="646331"/>
          </a:xfrm>
          <a:prstGeom prst="rect">
            <a:avLst/>
          </a:prstGeom>
          <a:noFill/>
        </p:spPr>
        <p:txBody>
          <a:bodyPr wrap="none" rtlCol="0">
            <a:spAutoFit/>
          </a:bodyPr>
          <a:lstStyle/>
          <a:p>
            <a:r>
              <a:rPr kumimoji="1" lang="en-US" altLang="ja-JP" dirty="0" err="1" smtClean="0">
                <a:solidFill>
                  <a:srgbClr val="C00000"/>
                </a:solidFill>
              </a:rPr>
              <a:t>Mecab</a:t>
            </a:r>
            <a:endParaRPr lang="en-US" altLang="ja-JP" dirty="0" smtClean="0">
              <a:solidFill>
                <a:srgbClr val="C00000"/>
              </a:solidFill>
            </a:endParaRPr>
          </a:p>
          <a:p>
            <a:r>
              <a:rPr kumimoji="1" lang="en-US" altLang="ja-JP" dirty="0" smtClean="0">
                <a:solidFill>
                  <a:srgbClr val="C00000"/>
                </a:solidFill>
              </a:rPr>
              <a:t>(</a:t>
            </a:r>
            <a:r>
              <a:rPr lang="en-US" altLang="ja-JP" dirty="0" smtClean="0">
                <a:solidFill>
                  <a:srgbClr val="C00000"/>
                </a:solidFill>
              </a:rPr>
              <a:t>PPP</a:t>
            </a:r>
            <a:r>
              <a:rPr lang="ja-JP" altLang="en-US" dirty="0" smtClean="0">
                <a:solidFill>
                  <a:srgbClr val="C00000"/>
                </a:solidFill>
              </a:rPr>
              <a:t>で使用する</a:t>
            </a:r>
            <a:r>
              <a:rPr lang="en-US" altLang="ja-JP" dirty="0" smtClean="0">
                <a:solidFill>
                  <a:srgbClr val="C00000"/>
                </a:solidFill>
              </a:rPr>
              <a:t>)</a:t>
            </a:r>
            <a:endParaRPr kumimoji="1" lang="ja-JP" altLang="en-US" dirty="0">
              <a:solidFill>
                <a:srgbClr val="C00000"/>
              </a:solidFill>
            </a:endParaRPr>
          </a:p>
        </p:txBody>
      </p:sp>
      <p:pic>
        <p:nvPicPr>
          <p:cNvPr id="4102" name="Picture 6" descr="I:\winshot\WS000028.JPG"/>
          <p:cNvPicPr>
            <a:picLocks noChangeAspect="1" noChangeArrowheads="1"/>
          </p:cNvPicPr>
          <p:nvPr/>
        </p:nvPicPr>
        <p:blipFill>
          <a:blip r:embed="rId4" cstate="print"/>
          <a:srcRect/>
          <a:stretch>
            <a:fillRect/>
          </a:stretch>
        </p:blipFill>
        <p:spPr bwMode="auto">
          <a:xfrm>
            <a:off x="6084168" y="548680"/>
            <a:ext cx="2805320" cy="1728192"/>
          </a:xfrm>
          <a:prstGeom prst="rect">
            <a:avLst/>
          </a:prstGeom>
          <a:noFill/>
        </p:spPr>
      </p:pic>
      <p:pic>
        <p:nvPicPr>
          <p:cNvPr id="4103" name="Picture 7" descr="I:\winshot\WS000029.JPG"/>
          <p:cNvPicPr>
            <a:picLocks noChangeAspect="1" noChangeArrowheads="1"/>
          </p:cNvPicPr>
          <p:nvPr/>
        </p:nvPicPr>
        <p:blipFill>
          <a:blip r:embed="rId5" cstate="print"/>
          <a:srcRect/>
          <a:stretch>
            <a:fillRect/>
          </a:stretch>
        </p:blipFill>
        <p:spPr bwMode="auto">
          <a:xfrm>
            <a:off x="6084168" y="2636912"/>
            <a:ext cx="2774826" cy="1709406"/>
          </a:xfrm>
          <a:prstGeom prst="rect">
            <a:avLst/>
          </a:prstGeom>
          <a:noFill/>
        </p:spPr>
      </p:pic>
      <p:pic>
        <p:nvPicPr>
          <p:cNvPr id="4104" name="Picture 8" descr="I:\winshot\WS000030.JPG"/>
          <p:cNvPicPr>
            <a:picLocks noChangeAspect="1" noChangeArrowheads="1"/>
          </p:cNvPicPr>
          <p:nvPr/>
        </p:nvPicPr>
        <p:blipFill>
          <a:blip r:embed="rId6" cstate="print"/>
          <a:srcRect/>
          <a:stretch>
            <a:fillRect/>
          </a:stretch>
        </p:blipFill>
        <p:spPr bwMode="auto">
          <a:xfrm>
            <a:off x="3131840" y="2636912"/>
            <a:ext cx="2808312" cy="1730035"/>
          </a:xfrm>
          <a:prstGeom prst="rect">
            <a:avLst/>
          </a:prstGeom>
          <a:noFill/>
        </p:spPr>
      </p:pic>
      <p:pic>
        <p:nvPicPr>
          <p:cNvPr id="4105" name="Picture 9" descr="I:\winshot\WS000031.JPG"/>
          <p:cNvPicPr>
            <a:picLocks noChangeAspect="1" noChangeArrowheads="1"/>
          </p:cNvPicPr>
          <p:nvPr/>
        </p:nvPicPr>
        <p:blipFill>
          <a:blip r:embed="rId7" cstate="print"/>
          <a:srcRect/>
          <a:stretch>
            <a:fillRect/>
          </a:stretch>
        </p:blipFill>
        <p:spPr bwMode="auto">
          <a:xfrm>
            <a:off x="251520" y="2636912"/>
            <a:ext cx="2736304" cy="1685676"/>
          </a:xfrm>
          <a:prstGeom prst="rect">
            <a:avLst/>
          </a:prstGeom>
          <a:noFill/>
        </p:spPr>
      </p:pic>
      <p:pic>
        <p:nvPicPr>
          <p:cNvPr id="4106" name="Picture 10" descr="I:\winshot\WS000032.JPG"/>
          <p:cNvPicPr>
            <a:picLocks noChangeAspect="1" noChangeArrowheads="1"/>
          </p:cNvPicPr>
          <p:nvPr/>
        </p:nvPicPr>
        <p:blipFill>
          <a:blip r:embed="rId8" cstate="print"/>
          <a:srcRect/>
          <a:stretch>
            <a:fillRect/>
          </a:stretch>
        </p:blipFill>
        <p:spPr bwMode="auto">
          <a:xfrm>
            <a:off x="251520" y="4725145"/>
            <a:ext cx="2736303" cy="1685674"/>
          </a:xfrm>
          <a:prstGeom prst="rect">
            <a:avLst/>
          </a:prstGeom>
          <a:noFill/>
        </p:spPr>
      </p:pic>
      <p:pic>
        <p:nvPicPr>
          <p:cNvPr id="4107" name="Picture 11" descr="I:\winshot\WS000033.JPG"/>
          <p:cNvPicPr>
            <a:picLocks noChangeAspect="1" noChangeArrowheads="1"/>
          </p:cNvPicPr>
          <p:nvPr/>
        </p:nvPicPr>
        <p:blipFill>
          <a:blip r:embed="rId9" cstate="print"/>
          <a:srcRect/>
          <a:stretch>
            <a:fillRect/>
          </a:stretch>
        </p:blipFill>
        <p:spPr bwMode="auto">
          <a:xfrm>
            <a:off x="3203848" y="4725144"/>
            <a:ext cx="2664296" cy="891769"/>
          </a:xfrm>
          <a:prstGeom prst="rect">
            <a:avLst/>
          </a:prstGeom>
          <a:noFill/>
        </p:spPr>
      </p:pic>
      <p:pic>
        <p:nvPicPr>
          <p:cNvPr id="4108" name="Picture 12" descr="I:\winshot\WS000034.JPG"/>
          <p:cNvPicPr>
            <a:picLocks noChangeAspect="1" noChangeArrowheads="1"/>
          </p:cNvPicPr>
          <p:nvPr/>
        </p:nvPicPr>
        <p:blipFill>
          <a:blip r:embed="rId10" cstate="print"/>
          <a:srcRect/>
          <a:stretch>
            <a:fillRect/>
          </a:stretch>
        </p:blipFill>
        <p:spPr bwMode="auto">
          <a:xfrm>
            <a:off x="3203848" y="5733256"/>
            <a:ext cx="2664296" cy="972108"/>
          </a:xfrm>
          <a:prstGeom prst="rect">
            <a:avLst/>
          </a:prstGeom>
          <a:noFill/>
        </p:spPr>
      </p:pic>
      <p:pic>
        <p:nvPicPr>
          <p:cNvPr id="4109" name="Picture 13" descr="I:\winshot\WS000035.JPG"/>
          <p:cNvPicPr>
            <a:picLocks noChangeAspect="1" noChangeArrowheads="1"/>
          </p:cNvPicPr>
          <p:nvPr/>
        </p:nvPicPr>
        <p:blipFill>
          <a:blip r:embed="rId11" cstate="print"/>
          <a:srcRect/>
          <a:stretch>
            <a:fillRect/>
          </a:stretch>
        </p:blipFill>
        <p:spPr bwMode="auto">
          <a:xfrm>
            <a:off x="6084168" y="4725144"/>
            <a:ext cx="2771800" cy="1707542"/>
          </a:xfrm>
          <a:prstGeom prst="rect">
            <a:avLst/>
          </a:prstGeom>
          <a:noFill/>
        </p:spPr>
      </p:pic>
      <p:sp>
        <p:nvSpPr>
          <p:cNvPr id="15" name="右矢印 14"/>
          <p:cNvSpPr/>
          <p:nvPr/>
        </p:nvSpPr>
        <p:spPr>
          <a:xfrm>
            <a:off x="2621747" y="1874315"/>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4788024" y="195731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7740352" y="195731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a:off x="5796136" y="1165222"/>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5400000">
            <a:off x="7172225" y="2253279"/>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1918214" y="399455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4860032" y="402608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7812360" y="402608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0800000">
            <a:off x="2915816" y="3271635"/>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p:cNvSpPr/>
          <p:nvPr/>
        </p:nvSpPr>
        <p:spPr>
          <a:xfrm rot="10800000">
            <a:off x="5796136" y="3271635"/>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rot="5400000">
            <a:off x="1433616" y="433513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1916652" y="609329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矢印 28"/>
          <p:cNvSpPr/>
          <p:nvPr/>
        </p:nvSpPr>
        <p:spPr>
          <a:xfrm>
            <a:off x="2987824" y="5199232"/>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a:off x="5796136" y="5877272"/>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4673976" y="525022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5169084" y="633034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rot="5400000">
            <a:off x="4211960" y="5589240"/>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a:off x="7740352" y="609329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winshot\WS000036.JPG"/>
          <p:cNvPicPr>
            <a:picLocks noChangeAspect="1" noChangeArrowheads="1"/>
          </p:cNvPicPr>
          <p:nvPr/>
        </p:nvPicPr>
        <p:blipFill>
          <a:blip r:embed="rId2" cstate="print"/>
          <a:srcRect/>
          <a:stretch>
            <a:fillRect/>
          </a:stretch>
        </p:blipFill>
        <p:spPr bwMode="auto">
          <a:xfrm>
            <a:off x="251520" y="1109512"/>
            <a:ext cx="2146760" cy="1471488"/>
          </a:xfrm>
          <a:prstGeom prst="rect">
            <a:avLst/>
          </a:prstGeom>
          <a:noFill/>
        </p:spPr>
      </p:pic>
      <p:sp>
        <p:nvSpPr>
          <p:cNvPr id="3" name="テキスト ボックス 2"/>
          <p:cNvSpPr txBox="1"/>
          <p:nvPr/>
        </p:nvSpPr>
        <p:spPr>
          <a:xfrm>
            <a:off x="0" y="362228"/>
            <a:ext cx="1890261" cy="646331"/>
          </a:xfrm>
          <a:prstGeom prst="rect">
            <a:avLst/>
          </a:prstGeom>
          <a:noFill/>
        </p:spPr>
        <p:txBody>
          <a:bodyPr wrap="none" rtlCol="0">
            <a:spAutoFit/>
          </a:bodyPr>
          <a:lstStyle/>
          <a:p>
            <a:r>
              <a:rPr kumimoji="1" lang="en-US" altLang="ja-JP" dirty="0" smtClean="0">
                <a:solidFill>
                  <a:srgbClr val="C00000"/>
                </a:solidFill>
              </a:rPr>
              <a:t>SWI-Prolog</a:t>
            </a:r>
          </a:p>
          <a:p>
            <a:r>
              <a:rPr kumimoji="1" lang="en-US" altLang="ja-JP" dirty="0" smtClean="0">
                <a:solidFill>
                  <a:srgbClr val="C00000"/>
                </a:solidFill>
              </a:rPr>
              <a:t>(</a:t>
            </a:r>
            <a:r>
              <a:rPr lang="en-US" altLang="ja-JP" dirty="0" smtClean="0">
                <a:solidFill>
                  <a:srgbClr val="C00000"/>
                </a:solidFill>
              </a:rPr>
              <a:t>PPP</a:t>
            </a:r>
            <a:r>
              <a:rPr lang="ja-JP" altLang="en-US" dirty="0" smtClean="0">
                <a:solidFill>
                  <a:srgbClr val="C00000"/>
                </a:solidFill>
              </a:rPr>
              <a:t>で使用する</a:t>
            </a:r>
            <a:r>
              <a:rPr lang="en-US" altLang="ja-JP" dirty="0" smtClean="0">
                <a:solidFill>
                  <a:srgbClr val="C00000"/>
                </a:solidFill>
              </a:rPr>
              <a:t>)</a:t>
            </a:r>
            <a:endParaRPr kumimoji="1" lang="ja-JP" altLang="en-US" dirty="0">
              <a:solidFill>
                <a:srgbClr val="C00000"/>
              </a:solidFill>
            </a:endParaRPr>
          </a:p>
        </p:txBody>
      </p:sp>
      <p:pic>
        <p:nvPicPr>
          <p:cNvPr id="5123" name="Picture 3" descr="I:\winshot\WS000037.JPG"/>
          <p:cNvPicPr>
            <a:picLocks noChangeAspect="1" noChangeArrowheads="1"/>
          </p:cNvPicPr>
          <p:nvPr/>
        </p:nvPicPr>
        <p:blipFill>
          <a:blip r:embed="rId3" cstate="print"/>
          <a:srcRect/>
          <a:stretch>
            <a:fillRect/>
          </a:stretch>
        </p:blipFill>
        <p:spPr bwMode="auto">
          <a:xfrm>
            <a:off x="2771800" y="731560"/>
            <a:ext cx="2736304" cy="1875589"/>
          </a:xfrm>
          <a:prstGeom prst="rect">
            <a:avLst/>
          </a:prstGeom>
          <a:noFill/>
        </p:spPr>
      </p:pic>
      <p:pic>
        <p:nvPicPr>
          <p:cNvPr id="5124" name="Picture 4" descr="I:\winshot\WS000038.JPG"/>
          <p:cNvPicPr>
            <a:picLocks noChangeAspect="1" noChangeArrowheads="1"/>
          </p:cNvPicPr>
          <p:nvPr/>
        </p:nvPicPr>
        <p:blipFill>
          <a:blip r:embed="rId4" cstate="print"/>
          <a:srcRect/>
          <a:stretch>
            <a:fillRect/>
          </a:stretch>
        </p:blipFill>
        <p:spPr bwMode="auto">
          <a:xfrm>
            <a:off x="5796136" y="731560"/>
            <a:ext cx="2731372" cy="1872208"/>
          </a:xfrm>
          <a:prstGeom prst="rect">
            <a:avLst/>
          </a:prstGeom>
          <a:noFill/>
        </p:spPr>
      </p:pic>
      <p:pic>
        <p:nvPicPr>
          <p:cNvPr id="5125" name="Picture 5" descr="I:\winshot\WS000039.JPG"/>
          <p:cNvPicPr>
            <a:picLocks noChangeAspect="1" noChangeArrowheads="1"/>
          </p:cNvPicPr>
          <p:nvPr/>
        </p:nvPicPr>
        <p:blipFill>
          <a:blip r:embed="rId5" cstate="print"/>
          <a:srcRect/>
          <a:stretch>
            <a:fillRect/>
          </a:stretch>
        </p:blipFill>
        <p:spPr bwMode="auto">
          <a:xfrm>
            <a:off x="5796136" y="2747784"/>
            <a:ext cx="2746821" cy="1882797"/>
          </a:xfrm>
          <a:prstGeom prst="rect">
            <a:avLst/>
          </a:prstGeom>
          <a:noFill/>
        </p:spPr>
      </p:pic>
      <p:pic>
        <p:nvPicPr>
          <p:cNvPr id="5126" name="Picture 6" descr="I:\winshot\WS000040.JPG"/>
          <p:cNvPicPr>
            <a:picLocks noChangeAspect="1" noChangeArrowheads="1"/>
          </p:cNvPicPr>
          <p:nvPr/>
        </p:nvPicPr>
        <p:blipFill>
          <a:blip r:embed="rId6" cstate="print"/>
          <a:srcRect/>
          <a:stretch>
            <a:fillRect/>
          </a:stretch>
        </p:blipFill>
        <p:spPr bwMode="auto">
          <a:xfrm>
            <a:off x="2843808" y="2747785"/>
            <a:ext cx="2686943" cy="1841754"/>
          </a:xfrm>
          <a:prstGeom prst="rect">
            <a:avLst/>
          </a:prstGeom>
          <a:noFill/>
        </p:spPr>
      </p:pic>
      <p:pic>
        <p:nvPicPr>
          <p:cNvPr id="5127" name="Picture 7" descr="I:\winshot\WS000041.JPG"/>
          <p:cNvPicPr>
            <a:picLocks noChangeAspect="1" noChangeArrowheads="1"/>
          </p:cNvPicPr>
          <p:nvPr/>
        </p:nvPicPr>
        <p:blipFill>
          <a:blip r:embed="rId7" cstate="print"/>
          <a:srcRect/>
          <a:stretch>
            <a:fillRect/>
          </a:stretch>
        </p:blipFill>
        <p:spPr bwMode="auto">
          <a:xfrm>
            <a:off x="251520" y="3125737"/>
            <a:ext cx="1800200" cy="1003958"/>
          </a:xfrm>
          <a:prstGeom prst="rect">
            <a:avLst/>
          </a:prstGeom>
          <a:noFill/>
        </p:spPr>
      </p:pic>
      <p:pic>
        <p:nvPicPr>
          <p:cNvPr id="5128" name="Picture 8" descr="I:\winshot\WS000042.JPG"/>
          <p:cNvPicPr>
            <a:picLocks noChangeAspect="1" noChangeArrowheads="1"/>
          </p:cNvPicPr>
          <p:nvPr/>
        </p:nvPicPr>
        <p:blipFill>
          <a:blip r:embed="rId8" cstate="print"/>
          <a:srcRect/>
          <a:stretch>
            <a:fillRect/>
          </a:stretch>
        </p:blipFill>
        <p:spPr bwMode="auto">
          <a:xfrm>
            <a:off x="395536" y="4619992"/>
            <a:ext cx="1562295" cy="2080403"/>
          </a:xfrm>
          <a:prstGeom prst="rect">
            <a:avLst/>
          </a:prstGeom>
          <a:noFill/>
        </p:spPr>
      </p:pic>
      <p:sp>
        <p:nvSpPr>
          <p:cNvPr id="11" name="右矢印 10"/>
          <p:cNvSpPr/>
          <p:nvPr/>
        </p:nvSpPr>
        <p:spPr>
          <a:xfrm>
            <a:off x="2411760" y="165404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1835696" y="225113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4860032" y="224372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7884368" y="224372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a:off x="5436096" y="1276094"/>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6986169" y="2531760"/>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652038" y="370180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4860032" y="420896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7956376" y="4259952"/>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0800000">
            <a:off x="2339752" y="348577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rot="10800000">
            <a:off x="5436096" y="3467864"/>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rot="5400000">
            <a:off x="971600" y="4349872"/>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winshot\WS000007.JPG"/>
          <p:cNvPicPr>
            <a:picLocks noChangeAspect="1" noChangeArrowheads="1"/>
          </p:cNvPicPr>
          <p:nvPr/>
        </p:nvPicPr>
        <p:blipFill>
          <a:blip r:embed="rId2" cstate="print"/>
          <a:srcRect/>
          <a:stretch>
            <a:fillRect/>
          </a:stretch>
        </p:blipFill>
        <p:spPr bwMode="auto">
          <a:xfrm>
            <a:off x="251521" y="976544"/>
            <a:ext cx="2160240" cy="1097944"/>
          </a:xfrm>
          <a:prstGeom prst="rect">
            <a:avLst/>
          </a:prstGeom>
          <a:noFill/>
        </p:spPr>
      </p:pic>
      <p:sp>
        <p:nvSpPr>
          <p:cNvPr id="5" name="テキスト ボックス 4"/>
          <p:cNvSpPr txBox="1"/>
          <p:nvPr/>
        </p:nvSpPr>
        <p:spPr>
          <a:xfrm>
            <a:off x="0" y="365760"/>
            <a:ext cx="1896673" cy="369332"/>
          </a:xfrm>
          <a:prstGeom prst="rect">
            <a:avLst/>
          </a:prstGeom>
          <a:noFill/>
        </p:spPr>
        <p:txBody>
          <a:bodyPr wrap="none" rtlCol="0">
            <a:spAutoFit/>
          </a:bodyPr>
          <a:lstStyle/>
          <a:p>
            <a:r>
              <a:rPr kumimoji="1" lang="en-US" altLang="ja-JP" dirty="0" smtClean="0">
                <a:solidFill>
                  <a:srgbClr val="C00000"/>
                </a:solidFill>
              </a:rPr>
              <a:t>R(</a:t>
            </a:r>
            <a:r>
              <a:rPr lang="en-US" altLang="ja-JP" dirty="0" smtClean="0">
                <a:solidFill>
                  <a:srgbClr val="C00000"/>
                </a:solidFill>
              </a:rPr>
              <a:t>PPP</a:t>
            </a:r>
            <a:r>
              <a:rPr lang="ja-JP" altLang="en-US" dirty="0" smtClean="0">
                <a:solidFill>
                  <a:srgbClr val="C00000"/>
                </a:solidFill>
              </a:rPr>
              <a:t>で使用する</a:t>
            </a:r>
            <a:r>
              <a:rPr lang="en-US" altLang="ja-JP" dirty="0" smtClean="0">
                <a:solidFill>
                  <a:srgbClr val="C00000"/>
                </a:solidFill>
              </a:rPr>
              <a:t>)</a:t>
            </a:r>
            <a:endParaRPr kumimoji="1" lang="ja-JP" altLang="en-US" dirty="0">
              <a:solidFill>
                <a:srgbClr val="C00000"/>
              </a:solidFill>
            </a:endParaRPr>
          </a:p>
        </p:txBody>
      </p:sp>
      <p:pic>
        <p:nvPicPr>
          <p:cNvPr id="2051" name="Picture 3" descr="I:\winshot\WS000008.JPG"/>
          <p:cNvPicPr>
            <a:picLocks noChangeAspect="1" noChangeArrowheads="1"/>
          </p:cNvPicPr>
          <p:nvPr/>
        </p:nvPicPr>
        <p:blipFill>
          <a:blip r:embed="rId3" cstate="print"/>
          <a:srcRect/>
          <a:stretch>
            <a:fillRect/>
          </a:stretch>
        </p:blipFill>
        <p:spPr bwMode="auto">
          <a:xfrm>
            <a:off x="3059833" y="260648"/>
            <a:ext cx="2304256" cy="1782019"/>
          </a:xfrm>
          <a:prstGeom prst="rect">
            <a:avLst/>
          </a:prstGeom>
          <a:noFill/>
        </p:spPr>
      </p:pic>
      <p:pic>
        <p:nvPicPr>
          <p:cNvPr id="2052" name="Picture 4" descr="I:\winshot\WS000009.JPG"/>
          <p:cNvPicPr>
            <a:picLocks noChangeAspect="1" noChangeArrowheads="1"/>
          </p:cNvPicPr>
          <p:nvPr/>
        </p:nvPicPr>
        <p:blipFill>
          <a:blip r:embed="rId4" cstate="print"/>
          <a:srcRect/>
          <a:stretch>
            <a:fillRect/>
          </a:stretch>
        </p:blipFill>
        <p:spPr bwMode="auto">
          <a:xfrm>
            <a:off x="5868144" y="260648"/>
            <a:ext cx="2665600" cy="2061468"/>
          </a:xfrm>
          <a:prstGeom prst="rect">
            <a:avLst/>
          </a:prstGeom>
          <a:noFill/>
        </p:spPr>
      </p:pic>
      <p:pic>
        <p:nvPicPr>
          <p:cNvPr id="2053" name="Picture 5" descr="I:\winshot\WS000010.JPG"/>
          <p:cNvPicPr>
            <a:picLocks noChangeAspect="1" noChangeArrowheads="1"/>
          </p:cNvPicPr>
          <p:nvPr/>
        </p:nvPicPr>
        <p:blipFill>
          <a:blip r:embed="rId5" cstate="print"/>
          <a:srcRect/>
          <a:stretch>
            <a:fillRect/>
          </a:stretch>
        </p:blipFill>
        <p:spPr bwMode="auto">
          <a:xfrm>
            <a:off x="5868145" y="2492896"/>
            <a:ext cx="2327765" cy="1800200"/>
          </a:xfrm>
          <a:prstGeom prst="rect">
            <a:avLst/>
          </a:prstGeom>
          <a:noFill/>
        </p:spPr>
      </p:pic>
      <p:pic>
        <p:nvPicPr>
          <p:cNvPr id="2054" name="Picture 6" descr="I:\winshot\WS000011.JPG"/>
          <p:cNvPicPr>
            <a:picLocks noChangeAspect="1" noChangeArrowheads="1"/>
          </p:cNvPicPr>
          <p:nvPr/>
        </p:nvPicPr>
        <p:blipFill>
          <a:blip r:embed="rId6" cstate="print"/>
          <a:srcRect/>
          <a:stretch>
            <a:fillRect/>
          </a:stretch>
        </p:blipFill>
        <p:spPr bwMode="auto">
          <a:xfrm>
            <a:off x="3059832" y="2492896"/>
            <a:ext cx="2336378" cy="1806861"/>
          </a:xfrm>
          <a:prstGeom prst="rect">
            <a:avLst/>
          </a:prstGeom>
          <a:noFill/>
        </p:spPr>
      </p:pic>
      <p:sp>
        <p:nvSpPr>
          <p:cNvPr id="10" name="四角形吹き出し 9"/>
          <p:cNvSpPr/>
          <p:nvPr/>
        </p:nvSpPr>
        <p:spPr>
          <a:xfrm>
            <a:off x="3851920" y="2132856"/>
            <a:ext cx="1440160" cy="432048"/>
          </a:xfrm>
          <a:prstGeom prst="wedgeRectCallout">
            <a:avLst>
              <a:gd name="adj1" fmla="val -84326"/>
              <a:gd name="adj2" fmla="val 200352"/>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200" dirty="0" smtClean="0"/>
              <a:t>64bit Files</a:t>
            </a:r>
            <a:r>
              <a:rPr kumimoji="1" lang="ja-JP" altLang="en-US" sz="1200" dirty="0" smtClean="0"/>
              <a:t>は使わないので、オフにする</a:t>
            </a:r>
            <a:r>
              <a:rPr lang="ja-JP" altLang="en-US" sz="1200" dirty="0" smtClean="0"/>
              <a:t>。</a:t>
            </a:r>
            <a:endParaRPr lang="en-US" altLang="ja-JP" sz="1200" dirty="0" smtClean="0"/>
          </a:p>
        </p:txBody>
      </p:sp>
      <p:sp>
        <p:nvSpPr>
          <p:cNvPr id="11" name="円/楕円 10"/>
          <p:cNvSpPr/>
          <p:nvPr/>
        </p:nvSpPr>
        <p:spPr>
          <a:xfrm>
            <a:off x="1187624" y="169662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4355976" y="170080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452320" y="198884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7236296" y="393305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2987824" y="321297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2699792" y="1275624"/>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5508104" y="908720"/>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0800000">
            <a:off x="5436097" y="321297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rot="5400000">
            <a:off x="6876256" y="213285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5" name="Picture 7" descr="I:\winshot\WS000012.JPG"/>
          <p:cNvPicPr>
            <a:picLocks noChangeAspect="1" noChangeArrowheads="1"/>
          </p:cNvPicPr>
          <p:nvPr/>
        </p:nvPicPr>
        <p:blipFill>
          <a:blip r:embed="rId7" cstate="print"/>
          <a:srcRect/>
          <a:stretch>
            <a:fillRect/>
          </a:stretch>
        </p:blipFill>
        <p:spPr bwMode="auto">
          <a:xfrm>
            <a:off x="251520" y="2492896"/>
            <a:ext cx="2304256" cy="1782019"/>
          </a:xfrm>
          <a:prstGeom prst="rect">
            <a:avLst/>
          </a:prstGeom>
          <a:noFill/>
        </p:spPr>
      </p:pic>
      <p:sp>
        <p:nvSpPr>
          <p:cNvPr id="23" name="円/楕円 22"/>
          <p:cNvSpPr/>
          <p:nvPr/>
        </p:nvSpPr>
        <p:spPr>
          <a:xfrm>
            <a:off x="4385944" y="395407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1547664" y="393305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179512" y="2996952"/>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p:cNvSpPr/>
          <p:nvPr/>
        </p:nvSpPr>
        <p:spPr>
          <a:xfrm rot="10800000">
            <a:off x="2627785" y="321297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6" name="Picture 8" descr="I:\winshot\WS000013.JPG"/>
          <p:cNvPicPr>
            <a:picLocks noChangeAspect="1" noChangeArrowheads="1"/>
          </p:cNvPicPr>
          <p:nvPr/>
        </p:nvPicPr>
        <p:blipFill>
          <a:blip r:embed="rId8" cstate="print"/>
          <a:srcRect/>
          <a:stretch>
            <a:fillRect/>
          </a:stretch>
        </p:blipFill>
        <p:spPr bwMode="auto">
          <a:xfrm>
            <a:off x="251520" y="4653136"/>
            <a:ext cx="2376264" cy="1837707"/>
          </a:xfrm>
          <a:prstGeom prst="rect">
            <a:avLst/>
          </a:prstGeom>
          <a:noFill/>
        </p:spPr>
      </p:pic>
      <p:pic>
        <p:nvPicPr>
          <p:cNvPr id="2057" name="Picture 9" descr="I:\winshot\WS000014.JPG"/>
          <p:cNvPicPr>
            <a:picLocks noChangeAspect="1" noChangeArrowheads="1"/>
          </p:cNvPicPr>
          <p:nvPr/>
        </p:nvPicPr>
        <p:blipFill>
          <a:blip r:embed="rId9" cstate="print"/>
          <a:srcRect/>
          <a:stretch>
            <a:fillRect/>
          </a:stretch>
        </p:blipFill>
        <p:spPr bwMode="auto">
          <a:xfrm>
            <a:off x="2987824" y="4653136"/>
            <a:ext cx="2376264" cy="1837707"/>
          </a:xfrm>
          <a:prstGeom prst="rect">
            <a:avLst/>
          </a:prstGeom>
          <a:noFill/>
        </p:spPr>
      </p:pic>
      <p:pic>
        <p:nvPicPr>
          <p:cNvPr id="2058" name="Picture 10" descr="I:\winshot\WS000015.JPG"/>
          <p:cNvPicPr>
            <a:picLocks noChangeAspect="1" noChangeArrowheads="1"/>
          </p:cNvPicPr>
          <p:nvPr/>
        </p:nvPicPr>
        <p:blipFill>
          <a:blip r:embed="rId10" cstate="print"/>
          <a:srcRect/>
          <a:stretch>
            <a:fillRect/>
          </a:stretch>
        </p:blipFill>
        <p:spPr bwMode="auto">
          <a:xfrm>
            <a:off x="5868144" y="4653136"/>
            <a:ext cx="2376264" cy="1837707"/>
          </a:xfrm>
          <a:prstGeom prst="rect">
            <a:avLst/>
          </a:prstGeom>
          <a:noFill/>
        </p:spPr>
      </p:pic>
      <p:sp>
        <p:nvSpPr>
          <p:cNvPr id="30" name="円/楕円 29"/>
          <p:cNvSpPr/>
          <p:nvPr/>
        </p:nvSpPr>
        <p:spPr>
          <a:xfrm>
            <a:off x="7236296" y="616530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4385944" y="618632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1567122" y="616530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5400000">
            <a:off x="1187624" y="429309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2627784" y="5301208"/>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a:off x="5436096" y="537321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I:\winshot\WS000043.JPG"/>
          <p:cNvPicPr>
            <a:picLocks noChangeAspect="1" noChangeArrowheads="1"/>
          </p:cNvPicPr>
          <p:nvPr/>
        </p:nvPicPr>
        <p:blipFill>
          <a:blip r:embed="rId2" cstate="print"/>
          <a:srcRect/>
          <a:stretch>
            <a:fillRect/>
          </a:stretch>
        </p:blipFill>
        <p:spPr bwMode="auto">
          <a:xfrm>
            <a:off x="323527" y="782616"/>
            <a:ext cx="2026911" cy="1656184"/>
          </a:xfrm>
          <a:prstGeom prst="rect">
            <a:avLst/>
          </a:prstGeom>
          <a:noFill/>
        </p:spPr>
      </p:pic>
      <p:sp>
        <p:nvSpPr>
          <p:cNvPr id="3" name="テキスト ボックス 2"/>
          <p:cNvSpPr txBox="1"/>
          <p:nvPr/>
        </p:nvSpPr>
        <p:spPr>
          <a:xfrm>
            <a:off x="0" y="365760"/>
            <a:ext cx="2644698" cy="369332"/>
          </a:xfrm>
          <a:prstGeom prst="rect">
            <a:avLst/>
          </a:prstGeom>
          <a:noFill/>
        </p:spPr>
        <p:txBody>
          <a:bodyPr wrap="none" rtlCol="0">
            <a:spAutoFit/>
          </a:bodyPr>
          <a:lstStyle/>
          <a:p>
            <a:r>
              <a:rPr kumimoji="1" lang="en-US" altLang="ja-JP" dirty="0" err="1" smtClean="0">
                <a:solidFill>
                  <a:srgbClr val="C00000"/>
                </a:solidFill>
              </a:rPr>
              <a:t>Graphviz</a:t>
            </a:r>
            <a:r>
              <a:rPr kumimoji="1" lang="en-US" altLang="ja-JP" dirty="0" smtClean="0">
                <a:solidFill>
                  <a:srgbClr val="C00000"/>
                </a:solidFill>
              </a:rPr>
              <a:t> (</a:t>
            </a:r>
            <a:r>
              <a:rPr lang="en-US" altLang="ja-JP" dirty="0" smtClean="0">
                <a:solidFill>
                  <a:srgbClr val="C00000"/>
                </a:solidFill>
              </a:rPr>
              <a:t>PPP</a:t>
            </a:r>
            <a:r>
              <a:rPr lang="ja-JP" altLang="en-US" dirty="0" smtClean="0">
                <a:solidFill>
                  <a:srgbClr val="C00000"/>
                </a:solidFill>
              </a:rPr>
              <a:t>で使用する</a:t>
            </a:r>
            <a:r>
              <a:rPr lang="en-US" altLang="ja-JP" dirty="0" smtClean="0">
                <a:solidFill>
                  <a:srgbClr val="C00000"/>
                </a:solidFill>
              </a:rPr>
              <a:t>)</a:t>
            </a:r>
            <a:endParaRPr kumimoji="1" lang="ja-JP" altLang="en-US" dirty="0">
              <a:solidFill>
                <a:srgbClr val="C00000"/>
              </a:solidFill>
            </a:endParaRPr>
          </a:p>
        </p:txBody>
      </p:sp>
      <p:pic>
        <p:nvPicPr>
          <p:cNvPr id="6146" name="Picture 2" descr="I:\winshot\WS000044.JPG"/>
          <p:cNvPicPr>
            <a:picLocks noChangeAspect="1" noChangeArrowheads="1"/>
          </p:cNvPicPr>
          <p:nvPr/>
        </p:nvPicPr>
        <p:blipFill>
          <a:blip r:embed="rId3" cstate="print"/>
          <a:srcRect/>
          <a:stretch>
            <a:fillRect/>
          </a:stretch>
        </p:blipFill>
        <p:spPr bwMode="auto">
          <a:xfrm>
            <a:off x="3131840" y="490009"/>
            <a:ext cx="2379418" cy="1944216"/>
          </a:xfrm>
          <a:prstGeom prst="rect">
            <a:avLst/>
          </a:prstGeom>
          <a:noFill/>
        </p:spPr>
      </p:pic>
      <p:pic>
        <p:nvPicPr>
          <p:cNvPr id="6147" name="Picture 3" descr="I:\winshot\WS000045.JPG"/>
          <p:cNvPicPr>
            <a:picLocks noChangeAspect="1" noChangeArrowheads="1"/>
          </p:cNvPicPr>
          <p:nvPr/>
        </p:nvPicPr>
        <p:blipFill>
          <a:blip r:embed="rId4" cstate="print"/>
          <a:srcRect/>
          <a:stretch>
            <a:fillRect/>
          </a:stretch>
        </p:blipFill>
        <p:spPr bwMode="auto">
          <a:xfrm>
            <a:off x="6079185" y="490008"/>
            <a:ext cx="2379418" cy="1944216"/>
          </a:xfrm>
          <a:prstGeom prst="rect">
            <a:avLst/>
          </a:prstGeom>
          <a:noFill/>
        </p:spPr>
      </p:pic>
      <p:pic>
        <p:nvPicPr>
          <p:cNvPr id="6148" name="Picture 4" descr="I:\winshot\WS000046.JPG"/>
          <p:cNvPicPr>
            <a:picLocks noChangeAspect="1" noChangeArrowheads="1"/>
          </p:cNvPicPr>
          <p:nvPr/>
        </p:nvPicPr>
        <p:blipFill>
          <a:blip r:embed="rId5" cstate="print"/>
          <a:srcRect/>
          <a:stretch>
            <a:fillRect/>
          </a:stretch>
        </p:blipFill>
        <p:spPr bwMode="auto">
          <a:xfrm>
            <a:off x="6084168" y="2650248"/>
            <a:ext cx="2304256" cy="1882802"/>
          </a:xfrm>
          <a:prstGeom prst="rect">
            <a:avLst/>
          </a:prstGeom>
          <a:noFill/>
        </p:spPr>
      </p:pic>
      <p:pic>
        <p:nvPicPr>
          <p:cNvPr id="6149" name="Picture 5" descr="I:\winshot\WS000047.JPG"/>
          <p:cNvPicPr>
            <a:picLocks noChangeAspect="1" noChangeArrowheads="1"/>
          </p:cNvPicPr>
          <p:nvPr/>
        </p:nvPicPr>
        <p:blipFill>
          <a:blip r:embed="rId6" cstate="print"/>
          <a:srcRect/>
          <a:stretch>
            <a:fillRect/>
          </a:stretch>
        </p:blipFill>
        <p:spPr bwMode="auto">
          <a:xfrm>
            <a:off x="3084727" y="2650248"/>
            <a:ext cx="2493995" cy="1944216"/>
          </a:xfrm>
          <a:prstGeom prst="rect">
            <a:avLst/>
          </a:prstGeom>
          <a:noFill/>
        </p:spPr>
      </p:pic>
      <p:pic>
        <p:nvPicPr>
          <p:cNvPr id="6150" name="Picture 6" descr="I:\winshot\WS000048.JPG"/>
          <p:cNvPicPr>
            <a:picLocks noChangeAspect="1" noChangeArrowheads="1"/>
          </p:cNvPicPr>
          <p:nvPr/>
        </p:nvPicPr>
        <p:blipFill>
          <a:blip r:embed="rId7" cstate="print"/>
          <a:srcRect/>
          <a:stretch>
            <a:fillRect/>
          </a:stretch>
        </p:blipFill>
        <p:spPr bwMode="auto">
          <a:xfrm>
            <a:off x="323527" y="2650247"/>
            <a:ext cx="2448272" cy="1908573"/>
          </a:xfrm>
          <a:prstGeom prst="rect">
            <a:avLst/>
          </a:prstGeom>
          <a:noFill/>
        </p:spPr>
      </p:pic>
      <p:pic>
        <p:nvPicPr>
          <p:cNvPr id="6151" name="Picture 7" descr="I:\winshot\WS000049.JPG"/>
          <p:cNvPicPr>
            <a:picLocks noChangeAspect="1" noChangeArrowheads="1"/>
          </p:cNvPicPr>
          <p:nvPr/>
        </p:nvPicPr>
        <p:blipFill>
          <a:blip r:embed="rId8" cstate="print"/>
          <a:srcRect/>
          <a:stretch>
            <a:fillRect/>
          </a:stretch>
        </p:blipFill>
        <p:spPr bwMode="auto">
          <a:xfrm>
            <a:off x="323528" y="4738480"/>
            <a:ext cx="2448272" cy="1908573"/>
          </a:xfrm>
          <a:prstGeom prst="rect">
            <a:avLst/>
          </a:prstGeom>
          <a:noFill/>
        </p:spPr>
      </p:pic>
      <p:pic>
        <p:nvPicPr>
          <p:cNvPr id="6152" name="Picture 8" descr="I:\winshot\WS000050.JPG"/>
          <p:cNvPicPr>
            <a:picLocks noChangeAspect="1" noChangeArrowheads="1"/>
          </p:cNvPicPr>
          <p:nvPr/>
        </p:nvPicPr>
        <p:blipFill>
          <a:blip r:embed="rId9" cstate="print"/>
          <a:srcRect/>
          <a:stretch>
            <a:fillRect/>
          </a:stretch>
        </p:blipFill>
        <p:spPr bwMode="auto">
          <a:xfrm>
            <a:off x="3131840" y="4738480"/>
            <a:ext cx="2448272" cy="1908573"/>
          </a:xfrm>
          <a:prstGeom prst="rect">
            <a:avLst/>
          </a:prstGeom>
          <a:noFill/>
        </p:spPr>
      </p:pic>
      <p:pic>
        <p:nvPicPr>
          <p:cNvPr id="6153" name="Picture 9" descr="I:\winshot\WS000051.JPG"/>
          <p:cNvPicPr>
            <a:picLocks noChangeAspect="1" noChangeArrowheads="1"/>
          </p:cNvPicPr>
          <p:nvPr/>
        </p:nvPicPr>
        <p:blipFill>
          <a:blip r:embed="rId10" cstate="print"/>
          <a:srcRect/>
          <a:stretch>
            <a:fillRect/>
          </a:stretch>
        </p:blipFill>
        <p:spPr bwMode="auto">
          <a:xfrm>
            <a:off x="6084168" y="4738480"/>
            <a:ext cx="2401624" cy="1872208"/>
          </a:xfrm>
          <a:prstGeom prst="rect">
            <a:avLst/>
          </a:prstGeom>
          <a:noFill/>
        </p:spPr>
      </p:pic>
      <p:sp>
        <p:nvSpPr>
          <p:cNvPr id="12" name="右矢印 11"/>
          <p:cNvSpPr/>
          <p:nvPr/>
        </p:nvSpPr>
        <p:spPr>
          <a:xfrm>
            <a:off x="2483768" y="147116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1835696" y="214025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5004048" y="209520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7905388" y="209520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5652120" y="1178558"/>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rot="5400000">
            <a:off x="7020272" y="2434224"/>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1763688" y="423442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004048" y="423442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7852838" y="420289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rot="10800000">
            <a:off x="2699792" y="3370328"/>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rot="10800000">
            <a:off x="5652120" y="341080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5400000">
            <a:off x="1259632" y="4594464"/>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p:cNvSpPr/>
          <p:nvPr/>
        </p:nvSpPr>
        <p:spPr>
          <a:xfrm>
            <a:off x="2771800" y="5530568"/>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1763688" y="629112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4572000" y="629112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7473340" y="629112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矢印 28"/>
          <p:cNvSpPr/>
          <p:nvPr/>
        </p:nvSpPr>
        <p:spPr>
          <a:xfrm>
            <a:off x="5652120" y="5458560"/>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I:\winshot\WS000144.JPG"/>
          <p:cNvPicPr>
            <a:picLocks noChangeAspect="1" noChangeArrowheads="1"/>
          </p:cNvPicPr>
          <p:nvPr/>
        </p:nvPicPr>
        <p:blipFill>
          <a:blip r:embed="rId2" cstate="print"/>
          <a:srcRect/>
          <a:stretch>
            <a:fillRect/>
          </a:stretch>
        </p:blipFill>
        <p:spPr bwMode="auto">
          <a:xfrm>
            <a:off x="323529" y="1047409"/>
            <a:ext cx="2327764" cy="1800199"/>
          </a:xfrm>
          <a:prstGeom prst="rect">
            <a:avLst/>
          </a:prstGeom>
          <a:noFill/>
        </p:spPr>
      </p:pic>
      <p:pic>
        <p:nvPicPr>
          <p:cNvPr id="23554" name="Picture 2" descr="I:\winshot\WS000145.JPG"/>
          <p:cNvPicPr>
            <a:picLocks noChangeAspect="1" noChangeArrowheads="1"/>
          </p:cNvPicPr>
          <p:nvPr/>
        </p:nvPicPr>
        <p:blipFill>
          <a:blip r:embed="rId3" cstate="print"/>
          <a:srcRect/>
          <a:stretch>
            <a:fillRect/>
          </a:stretch>
        </p:blipFill>
        <p:spPr bwMode="auto">
          <a:xfrm>
            <a:off x="3339342" y="1047408"/>
            <a:ext cx="2327765" cy="1800200"/>
          </a:xfrm>
          <a:prstGeom prst="rect">
            <a:avLst/>
          </a:prstGeom>
          <a:noFill/>
        </p:spPr>
      </p:pic>
      <p:pic>
        <p:nvPicPr>
          <p:cNvPr id="23555" name="Picture 3" descr="I:\winshot\WS000146.JPG"/>
          <p:cNvPicPr>
            <a:picLocks noChangeAspect="1" noChangeArrowheads="1"/>
          </p:cNvPicPr>
          <p:nvPr/>
        </p:nvPicPr>
        <p:blipFill>
          <a:blip r:embed="rId4" cstate="print"/>
          <a:srcRect/>
          <a:stretch>
            <a:fillRect/>
          </a:stretch>
        </p:blipFill>
        <p:spPr bwMode="auto">
          <a:xfrm>
            <a:off x="6444208" y="1047408"/>
            <a:ext cx="2331822" cy="1803338"/>
          </a:xfrm>
          <a:prstGeom prst="rect">
            <a:avLst/>
          </a:prstGeom>
          <a:noFill/>
        </p:spPr>
      </p:pic>
      <p:pic>
        <p:nvPicPr>
          <p:cNvPr id="23556" name="Picture 4" descr="I:\winshot\WS000147.JPG"/>
          <p:cNvPicPr>
            <a:picLocks noChangeAspect="1" noChangeArrowheads="1"/>
          </p:cNvPicPr>
          <p:nvPr/>
        </p:nvPicPr>
        <p:blipFill>
          <a:blip r:embed="rId5" cstate="print"/>
          <a:srcRect/>
          <a:stretch>
            <a:fillRect/>
          </a:stretch>
        </p:blipFill>
        <p:spPr bwMode="auto">
          <a:xfrm>
            <a:off x="6444208" y="2991624"/>
            <a:ext cx="2350044" cy="1817429"/>
          </a:xfrm>
          <a:prstGeom prst="rect">
            <a:avLst/>
          </a:prstGeom>
          <a:noFill/>
        </p:spPr>
      </p:pic>
      <p:pic>
        <p:nvPicPr>
          <p:cNvPr id="23557" name="Picture 5" descr="I:\winshot\WS000148.JPG"/>
          <p:cNvPicPr>
            <a:picLocks noChangeAspect="1" noChangeArrowheads="1"/>
          </p:cNvPicPr>
          <p:nvPr/>
        </p:nvPicPr>
        <p:blipFill>
          <a:blip r:embed="rId6" cstate="print"/>
          <a:srcRect/>
          <a:stretch>
            <a:fillRect/>
          </a:stretch>
        </p:blipFill>
        <p:spPr bwMode="auto">
          <a:xfrm>
            <a:off x="3369146" y="2991625"/>
            <a:ext cx="2354982" cy="1821248"/>
          </a:xfrm>
          <a:prstGeom prst="rect">
            <a:avLst/>
          </a:prstGeom>
          <a:noFill/>
        </p:spPr>
      </p:pic>
      <p:sp>
        <p:nvSpPr>
          <p:cNvPr id="7" name="テキスト ボックス 6"/>
          <p:cNvSpPr txBox="1"/>
          <p:nvPr/>
        </p:nvSpPr>
        <p:spPr>
          <a:xfrm>
            <a:off x="0" y="365760"/>
            <a:ext cx="2031325" cy="369332"/>
          </a:xfrm>
          <a:prstGeom prst="rect">
            <a:avLst/>
          </a:prstGeom>
          <a:noFill/>
        </p:spPr>
        <p:txBody>
          <a:bodyPr wrap="none" rtlCol="0">
            <a:spAutoFit/>
          </a:bodyPr>
          <a:lstStyle/>
          <a:p>
            <a:r>
              <a:rPr kumimoji="1" lang="en-US" altLang="ja-JP" dirty="0" err="1" smtClean="0">
                <a:solidFill>
                  <a:srgbClr val="C00000"/>
                </a:solidFill>
              </a:rPr>
              <a:t>PumpkinPyParser</a:t>
            </a:r>
            <a:endParaRPr kumimoji="1" lang="ja-JP" altLang="en-US" dirty="0">
              <a:solidFill>
                <a:srgbClr val="C00000"/>
              </a:solidFill>
            </a:endParaRPr>
          </a:p>
        </p:txBody>
      </p:sp>
      <p:sp>
        <p:nvSpPr>
          <p:cNvPr id="8" name="右矢印 7"/>
          <p:cNvSpPr/>
          <p:nvPr/>
        </p:nvSpPr>
        <p:spPr>
          <a:xfrm>
            <a:off x="2627784" y="1551464"/>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259632" y="155146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4499992" y="248756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7668344" y="248756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652120" y="1623472"/>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7236296" y="2919616"/>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winshot\WS000149.JPG"/>
          <p:cNvPicPr>
            <a:picLocks noChangeAspect="1" noChangeArrowheads="1"/>
          </p:cNvPicPr>
          <p:nvPr/>
        </p:nvPicPr>
        <p:blipFill>
          <a:blip r:embed="rId2" cstate="print"/>
          <a:srcRect/>
          <a:stretch>
            <a:fillRect/>
          </a:stretch>
        </p:blipFill>
        <p:spPr bwMode="auto">
          <a:xfrm>
            <a:off x="251520" y="548679"/>
            <a:ext cx="2880319" cy="2739241"/>
          </a:xfrm>
          <a:prstGeom prst="rect">
            <a:avLst/>
          </a:prstGeom>
          <a:noFill/>
        </p:spPr>
      </p:pic>
      <p:pic>
        <p:nvPicPr>
          <p:cNvPr id="24579" name="Picture 3" descr="I:\winshot\WS000150.JPG"/>
          <p:cNvPicPr>
            <a:picLocks noChangeAspect="1" noChangeArrowheads="1"/>
          </p:cNvPicPr>
          <p:nvPr/>
        </p:nvPicPr>
        <p:blipFill>
          <a:blip r:embed="rId3" cstate="print"/>
          <a:srcRect/>
          <a:stretch>
            <a:fillRect/>
          </a:stretch>
        </p:blipFill>
        <p:spPr bwMode="auto">
          <a:xfrm>
            <a:off x="4067944" y="548680"/>
            <a:ext cx="3816424" cy="2682114"/>
          </a:xfrm>
          <a:prstGeom prst="rect">
            <a:avLst/>
          </a:prstGeom>
          <a:noFill/>
        </p:spPr>
      </p:pic>
      <p:pic>
        <p:nvPicPr>
          <p:cNvPr id="24580" name="Picture 4" descr="I:\winshot\WS000151.JPG"/>
          <p:cNvPicPr>
            <a:picLocks noChangeAspect="1" noChangeArrowheads="1"/>
          </p:cNvPicPr>
          <p:nvPr/>
        </p:nvPicPr>
        <p:blipFill>
          <a:blip r:embed="rId4" cstate="print"/>
          <a:srcRect/>
          <a:stretch>
            <a:fillRect/>
          </a:stretch>
        </p:blipFill>
        <p:spPr bwMode="auto">
          <a:xfrm>
            <a:off x="251520" y="3573015"/>
            <a:ext cx="2880320" cy="2739243"/>
          </a:xfrm>
          <a:prstGeom prst="rect">
            <a:avLst/>
          </a:prstGeom>
          <a:noFill/>
        </p:spPr>
      </p:pic>
      <p:pic>
        <p:nvPicPr>
          <p:cNvPr id="24581" name="Picture 5" descr="I:\winshot\WS000152.JPG"/>
          <p:cNvPicPr>
            <a:picLocks noChangeAspect="1" noChangeArrowheads="1"/>
          </p:cNvPicPr>
          <p:nvPr/>
        </p:nvPicPr>
        <p:blipFill>
          <a:blip r:embed="rId5" cstate="print"/>
          <a:srcRect/>
          <a:stretch>
            <a:fillRect/>
          </a:stretch>
        </p:blipFill>
        <p:spPr bwMode="auto">
          <a:xfrm>
            <a:off x="4067944" y="3573016"/>
            <a:ext cx="3816424" cy="2682113"/>
          </a:xfrm>
          <a:prstGeom prst="rect">
            <a:avLst/>
          </a:prstGeom>
          <a:noFill/>
        </p:spPr>
      </p:pic>
      <p:sp>
        <p:nvSpPr>
          <p:cNvPr id="6" name="右矢印 5"/>
          <p:cNvSpPr/>
          <p:nvPr/>
        </p:nvSpPr>
        <p:spPr>
          <a:xfrm>
            <a:off x="3491880" y="1628800"/>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1331640" y="836712"/>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6660232" y="285293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491880" y="4581128"/>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1331640" y="4077072"/>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6660232" y="580526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winshot\WS000153.JPG"/>
          <p:cNvPicPr>
            <a:picLocks noChangeAspect="1" noChangeArrowheads="1"/>
          </p:cNvPicPr>
          <p:nvPr/>
        </p:nvPicPr>
        <p:blipFill>
          <a:blip r:embed="rId2" cstate="print"/>
          <a:srcRect/>
          <a:stretch>
            <a:fillRect/>
          </a:stretch>
        </p:blipFill>
        <p:spPr bwMode="auto">
          <a:xfrm>
            <a:off x="323528" y="692697"/>
            <a:ext cx="2574363" cy="2448272"/>
          </a:xfrm>
          <a:prstGeom prst="rect">
            <a:avLst/>
          </a:prstGeom>
          <a:noFill/>
        </p:spPr>
      </p:pic>
      <p:pic>
        <p:nvPicPr>
          <p:cNvPr id="25603" name="Picture 3" descr="I:\winshot\WS000154.JPG"/>
          <p:cNvPicPr>
            <a:picLocks noChangeAspect="1" noChangeArrowheads="1"/>
          </p:cNvPicPr>
          <p:nvPr/>
        </p:nvPicPr>
        <p:blipFill>
          <a:blip r:embed="rId3" cstate="print"/>
          <a:srcRect/>
          <a:stretch>
            <a:fillRect/>
          </a:stretch>
        </p:blipFill>
        <p:spPr bwMode="auto">
          <a:xfrm>
            <a:off x="3275856" y="692696"/>
            <a:ext cx="3742630" cy="2630252"/>
          </a:xfrm>
          <a:prstGeom prst="rect">
            <a:avLst/>
          </a:prstGeom>
          <a:noFill/>
        </p:spPr>
      </p:pic>
      <p:pic>
        <p:nvPicPr>
          <p:cNvPr id="25604" name="Picture 4" descr="I:\winshot\WS000155.JPG"/>
          <p:cNvPicPr>
            <a:picLocks noChangeAspect="1" noChangeArrowheads="1"/>
          </p:cNvPicPr>
          <p:nvPr/>
        </p:nvPicPr>
        <p:blipFill>
          <a:blip r:embed="rId4" cstate="print"/>
          <a:srcRect/>
          <a:stretch>
            <a:fillRect/>
          </a:stretch>
        </p:blipFill>
        <p:spPr bwMode="auto">
          <a:xfrm>
            <a:off x="323528" y="3645024"/>
            <a:ext cx="2592288" cy="2465319"/>
          </a:xfrm>
          <a:prstGeom prst="rect">
            <a:avLst/>
          </a:prstGeom>
          <a:noFill/>
        </p:spPr>
      </p:pic>
      <p:pic>
        <p:nvPicPr>
          <p:cNvPr id="25605" name="Picture 5" descr="I:\winshot\WS000156.JPG"/>
          <p:cNvPicPr>
            <a:picLocks noChangeAspect="1" noChangeArrowheads="1"/>
          </p:cNvPicPr>
          <p:nvPr/>
        </p:nvPicPr>
        <p:blipFill>
          <a:blip r:embed="rId5" cstate="print"/>
          <a:srcRect/>
          <a:stretch>
            <a:fillRect/>
          </a:stretch>
        </p:blipFill>
        <p:spPr bwMode="auto">
          <a:xfrm>
            <a:off x="3347864" y="3614653"/>
            <a:ext cx="3629365" cy="2550652"/>
          </a:xfrm>
          <a:prstGeom prst="rect">
            <a:avLst/>
          </a:prstGeom>
          <a:noFill/>
        </p:spPr>
      </p:pic>
      <p:sp>
        <p:nvSpPr>
          <p:cNvPr id="6" name="右矢印 5"/>
          <p:cNvSpPr/>
          <p:nvPr/>
        </p:nvSpPr>
        <p:spPr>
          <a:xfrm>
            <a:off x="2915816" y="1700808"/>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1259632" y="126876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5796136" y="292494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2915816" y="4509120"/>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259632" y="4437112"/>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5796136" y="573325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winshot\WS000157.JPG"/>
          <p:cNvPicPr>
            <a:picLocks noChangeAspect="1" noChangeArrowheads="1"/>
          </p:cNvPicPr>
          <p:nvPr/>
        </p:nvPicPr>
        <p:blipFill>
          <a:blip r:embed="rId2" cstate="print"/>
          <a:srcRect/>
          <a:stretch>
            <a:fillRect/>
          </a:stretch>
        </p:blipFill>
        <p:spPr bwMode="auto">
          <a:xfrm>
            <a:off x="323528" y="476673"/>
            <a:ext cx="2801513" cy="2664296"/>
          </a:xfrm>
          <a:prstGeom prst="rect">
            <a:avLst/>
          </a:prstGeom>
          <a:noFill/>
        </p:spPr>
      </p:pic>
      <p:pic>
        <p:nvPicPr>
          <p:cNvPr id="26627" name="Picture 3" descr="I:\winshot\WS000158.JPG"/>
          <p:cNvPicPr>
            <a:picLocks noChangeAspect="1" noChangeArrowheads="1"/>
          </p:cNvPicPr>
          <p:nvPr/>
        </p:nvPicPr>
        <p:blipFill>
          <a:blip r:embed="rId3" cstate="print"/>
          <a:srcRect/>
          <a:stretch>
            <a:fillRect/>
          </a:stretch>
        </p:blipFill>
        <p:spPr bwMode="auto">
          <a:xfrm>
            <a:off x="3563888" y="476672"/>
            <a:ext cx="4283366" cy="3010272"/>
          </a:xfrm>
          <a:prstGeom prst="rect">
            <a:avLst/>
          </a:prstGeom>
          <a:noFill/>
        </p:spPr>
      </p:pic>
      <p:pic>
        <p:nvPicPr>
          <p:cNvPr id="26628" name="Picture 4" descr="I:\winshot\WS000159.JPG"/>
          <p:cNvPicPr>
            <a:picLocks noChangeAspect="1" noChangeArrowheads="1"/>
          </p:cNvPicPr>
          <p:nvPr/>
        </p:nvPicPr>
        <p:blipFill>
          <a:blip r:embed="rId4" cstate="print"/>
          <a:srcRect/>
          <a:stretch>
            <a:fillRect/>
          </a:stretch>
        </p:blipFill>
        <p:spPr bwMode="auto">
          <a:xfrm>
            <a:off x="323528" y="3717032"/>
            <a:ext cx="2808312" cy="2670762"/>
          </a:xfrm>
          <a:prstGeom prst="rect">
            <a:avLst/>
          </a:prstGeom>
          <a:noFill/>
        </p:spPr>
      </p:pic>
      <p:pic>
        <p:nvPicPr>
          <p:cNvPr id="6" name="Picture 5" descr="I:\winshot\WS000160.JPG"/>
          <p:cNvPicPr>
            <a:picLocks noChangeAspect="1" noChangeArrowheads="1"/>
          </p:cNvPicPr>
          <p:nvPr/>
        </p:nvPicPr>
        <p:blipFill>
          <a:blip r:embed="rId5" cstate="print"/>
          <a:srcRect/>
          <a:stretch>
            <a:fillRect/>
          </a:stretch>
        </p:blipFill>
        <p:spPr bwMode="auto">
          <a:xfrm>
            <a:off x="3635896" y="3717033"/>
            <a:ext cx="2801513" cy="2664296"/>
          </a:xfrm>
          <a:prstGeom prst="rect">
            <a:avLst/>
          </a:prstGeom>
          <a:noFill/>
        </p:spPr>
      </p:pic>
      <p:sp>
        <p:nvSpPr>
          <p:cNvPr id="7" name="右矢印 6"/>
          <p:cNvSpPr/>
          <p:nvPr/>
        </p:nvSpPr>
        <p:spPr>
          <a:xfrm>
            <a:off x="3131840" y="1700808"/>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1403648" y="148478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6516216" y="306896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203848" y="5057800"/>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1403648" y="494116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3727154" y="5056309"/>
            <a:ext cx="1224136" cy="144016"/>
          </a:xfrm>
          <a:prstGeom prst="roundRect">
            <a:avLst/>
          </a:prstGeom>
          <a:noFill/>
          <a:ln w="19050">
            <a:solidFill>
              <a:srgbClr val="031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nvGraphicFramePr>
        <p:xfrm>
          <a:off x="561973" y="1612017"/>
          <a:ext cx="7924802" cy="1577340"/>
        </p:xfrm>
        <a:graphic>
          <a:graphicData uri="http://schemas.openxmlformats.org/drawingml/2006/table">
            <a:tbl>
              <a:tblPr firstRow="1" bandRow="1">
                <a:tableStyleId>{5C22544A-7EE6-4342-B048-85BDC9FD1C3A}</a:tableStyleId>
              </a:tblPr>
              <a:tblGrid>
                <a:gridCol w="3343277"/>
                <a:gridCol w="1666875"/>
                <a:gridCol w="2914650"/>
              </a:tblGrid>
              <a:tr h="155066">
                <a:tc>
                  <a:txBody>
                    <a:bodyPr/>
                    <a:lstStyle/>
                    <a:p>
                      <a:pPr algn="ctr"/>
                      <a:r>
                        <a:rPr kumimoji="1" lang="ja-JP" altLang="en-US" sz="1050" dirty="0" smtClean="0"/>
                        <a:t>目的</a:t>
                      </a:r>
                      <a:endParaRPr kumimoji="1" lang="ja-JP" altLang="en-US" sz="1050" dirty="0"/>
                    </a:p>
                  </a:txBody>
                  <a:tcPr/>
                </a:tc>
                <a:tc>
                  <a:txBody>
                    <a:bodyPr/>
                    <a:lstStyle/>
                    <a:p>
                      <a:pPr algn="ctr"/>
                      <a:r>
                        <a:rPr kumimoji="1" lang="ja-JP" altLang="en-US" sz="1050" dirty="0" smtClean="0"/>
                        <a:t>手法</a:t>
                      </a:r>
                      <a:endParaRPr kumimoji="1" lang="ja-JP" altLang="en-US" sz="1050" dirty="0"/>
                    </a:p>
                  </a:txBody>
                  <a:tcPr/>
                </a:tc>
                <a:tc>
                  <a:txBody>
                    <a:bodyPr/>
                    <a:lstStyle/>
                    <a:p>
                      <a:pPr algn="ctr"/>
                      <a:r>
                        <a:rPr kumimoji="1" lang="ja-JP" altLang="en-US" sz="1050" dirty="0" smtClean="0"/>
                        <a:t>備考</a:t>
                      </a:r>
                      <a:endParaRPr kumimoji="1" lang="ja-JP" altLang="en-US" sz="1050" dirty="0"/>
                    </a:p>
                  </a:txBody>
                  <a:tcPr/>
                </a:tc>
              </a:tr>
              <a:tr h="155066">
                <a:tc>
                  <a:txBody>
                    <a:bodyPr/>
                    <a:lstStyle/>
                    <a:p>
                      <a:r>
                        <a:rPr lang="ja-JP" altLang="en-US" sz="1050" dirty="0" smtClean="0"/>
                        <a:t>日本語では語の間に区切りがないので、まず意味のある最小単位に区切り、語を切り出す。</a:t>
                      </a:r>
                      <a:endParaRPr lang="ja-JP" altLang="en-US" sz="1050" dirty="0"/>
                    </a:p>
                  </a:txBody>
                  <a:tcPr/>
                </a:tc>
                <a:tc>
                  <a:txBody>
                    <a:bodyPr/>
                    <a:lstStyle/>
                    <a:p>
                      <a:r>
                        <a:rPr kumimoji="1" lang="ja-JP" altLang="en-US" sz="1050" dirty="0" smtClean="0"/>
                        <a:t>形態素解析</a:t>
                      </a:r>
                      <a:endParaRPr kumimoji="1" lang="ja-JP" altLang="en-US" sz="1050" dirty="0"/>
                    </a:p>
                  </a:txBody>
                  <a:tcPr/>
                </a:tc>
                <a:tc>
                  <a:txBody>
                    <a:bodyPr/>
                    <a:lstStyle/>
                    <a:p>
                      <a:endParaRPr kumimoji="1" lang="ja-JP" altLang="en-US" sz="1050"/>
                    </a:p>
                  </a:txBody>
                  <a:tcPr/>
                </a:tc>
              </a:tr>
              <a:tr h="155066">
                <a:tc>
                  <a:txBody>
                    <a:bodyPr/>
                    <a:lstStyle/>
                    <a:p>
                      <a:r>
                        <a:rPr lang="ja-JP" altLang="en-US" sz="1050" dirty="0" smtClean="0"/>
                        <a:t>形態素をまとめて複合語を構成する。</a:t>
                      </a:r>
                      <a:endParaRPr lang="ja-JP" altLang="en-US" sz="1050" dirty="0"/>
                    </a:p>
                  </a:txBody>
                  <a:tcPr/>
                </a:tc>
                <a:tc>
                  <a:txBody>
                    <a:bodyPr/>
                    <a:lstStyle/>
                    <a:p>
                      <a:r>
                        <a:rPr kumimoji="1" lang="ja-JP" altLang="en-US" sz="1050" dirty="0" smtClean="0"/>
                        <a:t>複合語生成</a:t>
                      </a:r>
                      <a:endParaRPr kumimoji="1" lang="ja-JP" altLang="en-US" sz="1050" dirty="0"/>
                    </a:p>
                  </a:txBody>
                  <a:tcPr/>
                </a:tc>
                <a:tc>
                  <a:txBody>
                    <a:bodyPr/>
                    <a:lstStyle/>
                    <a:p>
                      <a:endParaRPr kumimoji="1" lang="ja-JP" altLang="en-US" sz="1050" dirty="0"/>
                    </a:p>
                  </a:txBody>
                  <a:tcPr/>
                </a:tc>
              </a:tr>
              <a:tr h="253744">
                <a:tc>
                  <a:txBody>
                    <a:bodyPr/>
                    <a:lstStyle/>
                    <a:p>
                      <a:r>
                        <a:rPr lang="ja-JP" altLang="en-US" sz="1050" dirty="0" smtClean="0"/>
                        <a:t>体言を修飾する連体と、用言を修飾する連用の関係を生成する</a:t>
                      </a:r>
                      <a:endParaRPr lang="ja-JP" altLang="en-US"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smtClean="0"/>
                        <a:t>係り受け生成</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smtClean="0"/>
                        <a:t>日本語は英語のような文型がないので、主語・述語・目的語？などを特定することは難しい。</a:t>
                      </a:r>
                    </a:p>
                  </a:txBody>
                  <a:tcPr/>
                </a:tc>
              </a:tr>
              <a:tr h="155066">
                <a:tc>
                  <a:txBody>
                    <a:bodyPr/>
                    <a:lstStyle/>
                    <a:p>
                      <a:endParaRPr lang="ja-JP" altLang="en-US" sz="1050" dirty="0"/>
                    </a:p>
                  </a:txBody>
                  <a:tcPr/>
                </a:tc>
                <a:tc>
                  <a:txBody>
                    <a:bodyPr/>
                    <a:lstStyle/>
                    <a:p>
                      <a:endParaRPr kumimoji="1" lang="ja-JP" altLang="en-US" sz="1050" dirty="0"/>
                    </a:p>
                  </a:txBody>
                  <a:tcPr/>
                </a:tc>
                <a:tc>
                  <a:txBody>
                    <a:bodyPr/>
                    <a:lstStyle/>
                    <a:p>
                      <a:endParaRPr kumimoji="1" lang="ja-JP" altLang="en-US" sz="1050" dirty="0"/>
                    </a:p>
                  </a:txBody>
                  <a:tcPr/>
                </a:tc>
              </a:tr>
            </a:tbl>
          </a:graphicData>
        </a:graphic>
      </p:graphicFrame>
      <p:graphicFrame>
        <p:nvGraphicFramePr>
          <p:cNvPr id="5" name="表 4"/>
          <p:cNvGraphicFramePr>
            <a:graphicFrameLocks noGrp="1"/>
          </p:cNvGraphicFramePr>
          <p:nvPr/>
        </p:nvGraphicFramePr>
        <p:xfrm>
          <a:off x="552449" y="3367445"/>
          <a:ext cx="7934326" cy="1668780"/>
        </p:xfrm>
        <a:graphic>
          <a:graphicData uri="http://schemas.openxmlformats.org/drawingml/2006/table">
            <a:tbl>
              <a:tblPr firstRow="1" bandRow="1">
                <a:tableStyleId>{5C22544A-7EE6-4342-B048-85BDC9FD1C3A}</a:tableStyleId>
              </a:tblPr>
              <a:tblGrid>
                <a:gridCol w="3381376"/>
                <a:gridCol w="1676400"/>
                <a:gridCol w="2876550"/>
              </a:tblGrid>
              <a:tr h="142151">
                <a:tc>
                  <a:txBody>
                    <a:bodyPr/>
                    <a:lstStyle/>
                    <a:p>
                      <a:pPr algn="ctr"/>
                      <a:r>
                        <a:rPr kumimoji="1" lang="ja-JP" altLang="en-US" sz="1050" dirty="0" smtClean="0"/>
                        <a:t>目的</a:t>
                      </a:r>
                      <a:endParaRPr kumimoji="1" lang="ja-JP" altLang="en-US" sz="1050" dirty="0"/>
                    </a:p>
                  </a:txBody>
                  <a:tcPr/>
                </a:tc>
                <a:tc>
                  <a:txBody>
                    <a:bodyPr/>
                    <a:lstStyle/>
                    <a:p>
                      <a:pPr algn="ctr"/>
                      <a:r>
                        <a:rPr kumimoji="1" lang="ja-JP" altLang="en-US" sz="1050" dirty="0" smtClean="0"/>
                        <a:t>手法</a:t>
                      </a:r>
                      <a:endParaRPr kumimoji="1" lang="ja-JP" altLang="en-US" sz="105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smtClean="0"/>
                        <a:t>備考</a:t>
                      </a:r>
                    </a:p>
                  </a:txBody>
                  <a:tcPr/>
                </a:tc>
              </a:tr>
              <a:tr h="206766">
                <a:tc>
                  <a:txBody>
                    <a:bodyPr/>
                    <a:lstStyle/>
                    <a:p>
                      <a:r>
                        <a:rPr lang="ja-JP" altLang="en-US" sz="1050" dirty="0" smtClean="0"/>
                        <a:t>話題の分布を確認する</a:t>
                      </a:r>
                      <a:endParaRPr lang="ja-JP" altLang="en-US" sz="1050" dirty="0"/>
                    </a:p>
                  </a:txBody>
                  <a:tcPr/>
                </a:tc>
                <a:tc>
                  <a:txBody>
                    <a:bodyPr/>
                    <a:lstStyle/>
                    <a:p>
                      <a:r>
                        <a:rPr kumimoji="1" lang="ja-JP" altLang="en-US" sz="1050" dirty="0" smtClean="0"/>
                        <a:t>語の頻度表</a:t>
                      </a:r>
                      <a:endParaRPr kumimoji="1" lang="ja-JP" altLang="en-US" sz="1050" dirty="0"/>
                    </a:p>
                  </a:txBody>
                  <a:tcPr/>
                </a:tc>
                <a:tc>
                  <a:txBody>
                    <a:bodyPr/>
                    <a:lstStyle/>
                    <a:p>
                      <a:endParaRPr kumimoji="1" lang="ja-JP" altLang="en-US" sz="1050"/>
                    </a:p>
                  </a:txBody>
                  <a:tcPr/>
                </a:tc>
              </a:tr>
              <a:tr h="206766">
                <a:tc>
                  <a:txBody>
                    <a:bodyPr/>
                    <a:lstStyle/>
                    <a:p>
                      <a:r>
                        <a:rPr lang="ja-JP" altLang="en-US" sz="1050" dirty="0" smtClean="0"/>
                        <a:t>文書を分類する</a:t>
                      </a:r>
                      <a:endParaRPr lang="ja-JP" altLang="en-US" sz="1050" dirty="0"/>
                    </a:p>
                  </a:txBody>
                  <a:tcPr/>
                </a:tc>
                <a:tc>
                  <a:txBody>
                    <a:bodyPr/>
                    <a:lstStyle/>
                    <a:p>
                      <a:r>
                        <a:rPr kumimoji="1" lang="en-US" altLang="ja-JP" sz="1050" dirty="0" smtClean="0"/>
                        <a:t>TF*IDF</a:t>
                      </a:r>
                      <a:endParaRPr kumimoji="1" lang="ja-JP" altLang="en-US" sz="1050" dirty="0"/>
                    </a:p>
                  </a:txBody>
                  <a:tcPr/>
                </a:tc>
                <a:tc>
                  <a:txBody>
                    <a:bodyPr/>
                    <a:lstStyle/>
                    <a:p>
                      <a:endParaRPr kumimoji="1" lang="ja-JP" altLang="en-US" sz="1050"/>
                    </a:p>
                  </a:txBody>
                  <a:tcPr/>
                </a:tc>
              </a:tr>
              <a:tr h="206766">
                <a:tc>
                  <a:txBody>
                    <a:bodyPr/>
                    <a:lstStyle/>
                    <a:p>
                      <a:r>
                        <a:rPr lang="ja-JP" altLang="en-US" sz="1050" dirty="0" smtClean="0"/>
                        <a:t>話題を概観する</a:t>
                      </a:r>
                      <a:endParaRPr lang="ja-JP" altLang="en-US" sz="1050" dirty="0"/>
                    </a:p>
                  </a:txBody>
                  <a:tcPr/>
                </a:tc>
                <a:tc>
                  <a:txBody>
                    <a:bodyPr/>
                    <a:lstStyle/>
                    <a:p>
                      <a:r>
                        <a:rPr kumimoji="1" lang="ja-JP" altLang="en-US" sz="1050" dirty="0" smtClean="0"/>
                        <a:t>多語グラフ・ウニグラフ</a:t>
                      </a:r>
                      <a:endParaRPr kumimoji="1" lang="ja-JP" altLang="en-US" sz="1050" dirty="0"/>
                    </a:p>
                  </a:txBody>
                  <a:tcPr/>
                </a:tc>
                <a:tc>
                  <a:txBody>
                    <a:bodyPr/>
                    <a:lstStyle/>
                    <a:p>
                      <a:endParaRPr kumimoji="1" lang="ja-JP" altLang="en-US" sz="1050" dirty="0"/>
                    </a:p>
                  </a:txBody>
                  <a:tcPr/>
                </a:tc>
              </a:tr>
              <a:tr h="206766">
                <a:tc>
                  <a:txBody>
                    <a:bodyPr/>
                    <a:lstStyle/>
                    <a:p>
                      <a:r>
                        <a:rPr lang="ja-JP" altLang="en-US" sz="1050" dirty="0" smtClean="0"/>
                        <a:t>セグメント別に特徴的な話題を確認する</a:t>
                      </a:r>
                      <a:endParaRPr lang="ja-JP" altLang="en-US" sz="1050" dirty="0"/>
                    </a:p>
                  </a:txBody>
                  <a:tcPr/>
                </a:tc>
                <a:tc>
                  <a:txBody>
                    <a:bodyPr/>
                    <a:lstStyle/>
                    <a:p>
                      <a:r>
                        <a:rPr kumimoji="1" lang="ja-JP" altLang="en-US" sz="1050" dirty="0" smtClean="0"/>
                        <a:t>比率差グラフ</a:t>
                      </a:r>
                      <a:endParaRPr kumimoji="1" lang="ja-JP" altLang="en-US" sz="1050" dirty="0"/>
                    </a:p>
                  </a:txBody>
                  <a:tcPr/>
                </a:tc>
                <a:tc>
                  <a:txBody>
                    <a:bodyPr/>
                    <a:lstStyle/>
                    <a:p>
                      <a:endParaRPr kumimoji="1" lang="ja-JP" altLang="en-US" sz="1050"/>
                    </a:p>
                  </a:txBody>
                  <a:tcPr/>
                </a:tc>
              </a:tr>
              <a:tr h="206766">
                <a:tc>
                  <a:txBody>
                    <a:bodyPr/>
                    <a:lstStyle/>
                    <a:p>
                      <a:r>
                        <a:rPr lang="ja-JP" altLang="en-US" sz="1050" dirty="0" smtClean="0"/>
                        <a:t>各話題がどのように語られているかをさらに具体的に確認する</a:t>
                      </a:r>
                      <a:endParaRPr lang="ja-JP" altLang="en-US" sz="1050" dirty="0"/>
                    </a:p>
                  </a:txBody>
                  <a:tcPr/>
                </a:tc>
                <a:tc>
                  <a:txBody>
                    <a:bodyPr/>
                    <a:lstStyle/>
                    <a:p>
                      <a:r>
                        <a:rPr kumimoji="1" lang="ja-JP" altLang="en-US" sz="1050" dirty="0" smtClean="0"/>
                        <a:t>係り受け頻度表</a:t>
                      </a:r>
                      <a:endParaRPr kumimoji="1" lang="ja-JP" altLang="en-US" sz="1050" dirty="0"/>
                    </a:p>
                  </a:txBody>
                  <a:tcPr/>
                </a:tc>
                <a:tc>
                  <a:txBody>
                    <a:bodyPr/>
                    <a:lstStyle/>
                    <a:p>
                      <a:endParaRPr kumimoji="1" lang="ja-JP" altLang="en-US" sz="1050" dirty="0"/>
                    </a:p>
                  </a:txBody>
                  <a:tcPr/>
                </a:tc>
              </a:tr>
            </a:tbl>
          </a:graphicData>
        </a:graphic>
      </p:graphicFrame>
      <p:sp>
        <p:nvSpPr>
          <p:cNvPr id="6" name="テキスト ボックス 5"/>
          <p:cNvSpPr txBox="1"/>
          <p:nvPr/>
        </p:nvSpPr>
        <p:spPr>
          <a:xfrm>
            <a:off x="283371" y="1304240"/>
            <a:ext cx="902811" cy="307777"/>
          </a:xfrm>
          <a:prstGeom prst="rect">
            <a:avLst/>
          </a:prstGeom>
          <a:noFill/>
        </p:spPr>
        <p:txBody>
          <a:bodyPr wrap="none" rtlCol="0">
            <a:spAutoFit/>
          </a:bodyPr>
          <a:lstStyle/>
          <a:p>
            <a:r>
              <a:rPr kumimoji="1" lang="ja-JP" altLang="en-US" sz="1400" dirty="0" smtClean="0"/>
              <a:t>分析技術</a:t>
            </a:r>
            <a:endParaRPr kumimoji="1" lang="ja-JP" altLang="en-US" sz="1400" dirty="0"/>
          </a:p>
        </p:txBody>
      </p:sp>
      <p:sp>
        <p:nvSpPr>
          <p:cNvPr id="7" name="テキスト ボックス 6"/>
          <p:cNvSpPr txBox="1"/>
          <p:nvPr/>
        </p:nvSpPr>
        <p:spPr>
          <a:xfrm>
            <a:off x="283371" y="2964418"/>
            <a:ext cx="1669047" cy="307777"/>
          </a:xfrm>
          <a:prstGeom prst="rect">
            <a:avLst/>
          </a:prstGeom>
          <a:noFill/>
        </p:spPr>
        <p:txBody>
          <a:bodyPr wrap="none" rtlCol="0">
            <a:spAutoFit/>
          </a:bodyPr>
          <a:lstStyle/>
          <a:p>
            <a:r>
              <a:rPr kumimoji="1" lang="ja-JP" altLang="en-US" sz="1400" dirty="0" smtClean="0"/>
              <a:t>記述統計・見える化</a:t>
            </a:r>
            <a:endParaRPr kumimoji="1" lang="ja-JP" altLang="en-US" sz="1400" dirty="0"/>
          </a:p>
        </p:txBody>
      </p:sp>
      <p:sp>
        <p:nvSpPr>
          <p:cNvPr id="8" name="テキスト ボックス 7"/>
          <p:cNvSpPr txBox="1"/>
          <p:nvPr/>
        </p:nvSpPr>
        <p:spPr>
          <a:xfrm>
            <a:off x="330819" y="5056197"/>
            <a:ext cx="1710725" cy="307777"/>
          </a:xfrm>
          <a:prstGeom prst="rect">
            <a:avLst/>
          </a:prstGeom>
          <a:noFill/>
        </p:spPr>
        <p:txBody>
          <a:bodyPr wrap="none" rtlCol="0">
            <a:spAutoFit/>
          </a:bodyPr>
          <a:lstStyle/>
          <a:p>
            <a:r>
              <a:rPr kumimoji="1" lang="ja-JP" altLang="en-US" sz="1400" dirty="0" smtClean="0"/>
              <a:t>推測統計・機械学習</a:t>
            </a:r>
          </a:p>
        </p:txBody>
      </p:sp>
      <p:graphicFrame>
        <p:nvGraphicFramePr>
          <p:cNvPr id="11" name="表 10"/>
          <p:cNvGraphicFramePr>
            <a:graphicFrameLocks noGrp="1"/>
          </p:cNvGraphicFramePr>
          <p:nvPr/>
        </p:nvGraphicFramePr>
        <p:xfrm>
          <a:off x="552449" y="5419725"/>
          <a:ext cx="7934326" cy="1005840"/>
        </p:xfrm>
        <a:graphic>
          <a:graphicData uri="http://schemas.openxmlformats.org/drawingml/2006/table">
            <a:tbl>
              <a:tblPr firstRow="1" bandRow="1">
                <a:tableStyleId>{5C22544A-7EE6-4342-B048-85BDC9FD1C3A}</a:tableStyleId>
              </a:tblPr>
              <a:tblGrid>
                <a:gridCol w="3429001"/>
                <a:gridCol w="1628775"/>
                <a:gridCol w="2876550"/>
              </a:tblGrid>
              <a:tr h="0">
                <a:tc>
                  <a:txBody>
                    <a:bodyPr/>
                    <a:lstStyle/>
                    <a:p>
                      <a:pPr algn="ctr"/>
                      <a:r>
                        <a:rPr kumimoji="1" lang="ja-JP" altLang="en-US" sz="1050" dirty="0" smtClean="0"/>
                        <a:t>目的</a:t>
                      </a:r>
                      <a:endParaRPr kumimoji="1" lang="ja-JP" altLang="en-US" sz="1050" dirty="0"/>
                    </a:p>
                  </a:txBody>
                  <a:tcPr/>
                </a:tc>
                <a:tc>
                  <a:txBody>
                    <a:bodyPr/>
                    <a:lstStyle/>
                    <a:p>
                      <a:pPr algn="ctr"/>
                      <a:r>
                        <a:rPr kumimoji="1" lang="ja-JP" altLang="en-US" sz="1050" dirty="0" smtClean="0"/>
                        <a:t>手法</a:t>
                      </a:r>
                      <a:endParaRPr kumimoji="1" lang="ja-JP" altLang="en-US" sz="105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smtClean="0"/>
                        <a:t>備考</a:t>
                      </a:r>
                    </a:p>
                  </a:txBody>
                  <a:tcPr/>
                </a:tc>
              </a:tr>
              <a:tr h="0">
                <a:tc>
                  <a:txBody>
                    <a:bodyPr/>
                    <a:lstStyle/>
                    <a:p>
                      <a:r>
                        <a:rPr kumimoji="1" lang="ja-JP" altLang="en-US" sz="1050" dirty="0" smtClean="0"/>
                        <a:t>分類</a:t>
                      </a:r>
                      <a:endParaRPr kumimoji="1" lang="ja-JP" altLang="en-US" sz="1050" dirty="0"/>
                    </a:p>
                  </a:txBody>
                  <a:tcPr/>
                </a:tc>
                <a:tc>
                  <a:txBody>
                    <a:bodyPr/>
                    <a:lstStyle/>
                    <a:p>
                      <a:r>
                        <a:rPr kumimoji="1" lang="ja-JP" altLang="en-US" sz="1050" dirty="0" smtClean="0"/>
                        <a:t>教師あり学習</a:t>
                      </a:r>
                      <a:endParaRPr kumimoji="1" lang="ja-JP" altLang="en-US" sz="1050" dirty="0"/>
                    </a:p>
                  </a:txBody>
                  <a:tcPr/>
                </a:tc>
                <a:tc>
                  <a:txBody>
                    <a:bodyPr/>
                    <a:lstStyle/>
                    <a:p>
                      <a:endParaRPr kumimoji="1" lang="ja-JP" altLang="en-US" sz="1050"/>
                    </a:p>
                  </a:txBody>
                  <a:tcPr/>
                </a:tc>
              </a:tr>
              <a:tr h="0">
                <a:tc>
                  <a:txBody>
                    <a:bodyPr/>
                    <a:lstStyle/>
                    <a:p>
                      <a:r>
                        <a:rPr kumimoji="1" lang="ja-JP" altLang="en-US" sz="1050" dirty="0" smtClean="0"/>
                        <a:t>クラスタリング</a:t>
                      </a:r>
                      <a:endParaRPr kumimoji="1" lang="ja-JP" altLang="en-US" sz="1050" dirty="0"/>
                    </a:p>
                  </a:txBody>
                  <a:tcPr/>
                </a:tc>
                <a:tc>
                  <a:txBody>
                    <a:bodyPr/>
                    <a:lstStyle/>
                    <a:p>
                      <a:r>
                        <a:rPr kumimoji="1" lang="ja-JP" altLang="en-US" sz="1050" dirty="0" smtClean="0"/>
                        <a:t>教師なし学習</a:t>
                      </a:r>
                      <a:endParaRPr kumimoji="1" lang="ja-JP" altLang="en-US" sz="1050" dirty="0"/>
                    </a:p>
                  </a:txBody>
                  <a:tcPr/>
                </a:tc>
                <a:tc>
                  <a:txBody>
                    <a:bodyPr/>
                    <a:lstStyle/>
                    <a:p>
                      <a:endParaRPr kumimoji="1" lang="ja-JP" altLang="en-US" sz="1050"/>
                    </a:p>
                  </a:txBody>
                  <a:tcPr/>
                </a:tc>
              </a:tr>
              <a:tr h="0">
                <a:tc>
                  <a:txBody>
                    <a:bodyPr/>
                    <a:lstStyle/>
                    <a:p>
                      <a:endParaRPr kumimoji="1" lang="ja-JP" altLang="en-US" sz="1050" dirty="0"/>
                    </a:p>
                  </a:txBody>
                  <a:tcPr/>
                </a:tc>
                <a:tc>
                  <a:txBody>
                    <a:bodyPr/>
                    <a:lstStyle/>
                    <a:p>
                      <a:endParaRPr kumimoji="1" lang="ja-JP" altLang="en-US" sz="1050" dirty="0"/>
                    </a:p>
                  </a:txBody>
                  <a:tcPr/>
                </a:tc>
                <a:tc>
                  <a:txBody>
                    <a:bodyPr/>
                    <a:lstStyle/>
                    <a:p>
                      <a:endParaRPr kumimoji="1" lang="ja-JP" altLang="en-US" sz="1050" dirty="0"/>
                    </a:p>
                  </a:txBody>
                  <a:tcPr/>
                </a:tc>
              </a:tr>
            </a:tbl>
          </a:graphicData>
        </a:graphic>
      </p:graphicFrame>
      <p:sp>
        <p:nvSpPr>
          <p:cNvPr id="12" name="正方形/長方形 11"/>
          <p:cNvSpPr/>
          <p:nvPr/>
        </p:nvSpPr>
        <p:spPr>
          <a:xfrm>
            <a:off x="860836" y="533400"/>
            <a:ext cx="7063152" cy="646331"/>
          </a:xfrm>
          <a:prstGeom prst="rect">
            <a:avLst/>
          </a:prstGeom>
        </p:spPr>
        <p:txBody>
          <a:bodyPr wrap="none">
            <a:spAutoFit/>
          </a:bodyPr>
          <a:lstStyle/>
          <a:p>
            <a:r>
              <a:rPr lang="ja-JP" altLang="en-US" sz="3600" dirty="0" smtClean="0">
                <a:solidFill>
                  <a:schemeClr val="tx2"/>
                </a:solidFill>
              </a:rPr>
              <a:t>テキスト分析技術・統計手法の概要</a:t>
            </a:r>
            <a:endParaRPr lang="ja-JP" altLang="en-US" sz="3600" dirty="0">
              <a:solidFill>
                <a:schemeClr val="tx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I:\winshot\WS000160.JPG"/>
          <p:cNvPicPr>
            <a:picLocks noChangeAspect="1" noChangeArrowheads="1"/>
          </p:cNvPicPr>
          <p:nvPr/>
        </p:nvPicPr>
        <p:blipFill>
          <a:blip r:embed="rId2" cstate="print"/>
          <a:srcRect/>
          <a:stretch>
            <a:fillRect/>
          </a:stretch>
        </p:blipFill>
        <p:spPr bwMode="auto">
          <a:xfrm>
            <a:off x="323528" y="548680"/>
            <a:ext cx="2801513" cy="2664296"/>
          </a:xfrm>
          <a:prstGeom prst="rect">
            <a:avLst/>
          </a:prstGeom>
          <a:noFill/>
        </p:spPr>
      </p:pic>
      <p:pic>
        <p:nvPicPr>
          <p:cNvPr id="27650" name="Picture 2" descr="I:\winshot\WS000161.JPG"/>
          <p:cNvPicPr>
            <a:picLocks noChangeAspect="1" noChangeArrowheads="1"/>
          </p:cNvPicPr>
          <p:nvPr/>
        </p:nvPicPr>
        <p:blipFill>
          <a:blip r:embed="rId3" cstate="print"/>
          <a:srcRect/>
          <a:stretch>
            <a:fillRect/>
          </a:stretch>
        </p:blipFill>
        <p:spPr bwMode="auto">
          <a:xfrm>
            <a:off x="3779912" y="548680"/>
            <a:ext cx="2801513" cy="2664296"/>
          </a:xfrm>
          <a:prstGeom prst="rect">
            <a:avLst/>
          </a:prstGeom>
          <a:noFill/>
        </p:spPr>
      </p:pic>
      <p:pic>
        <p:nvPicPr>
          <p:cNvPr id="5" name="Picture 2" descr="I:\winshot\WS000161.JPG"/>
          <p:cNvPicPr>
            <a:picLocks noChangeAspect="1" noChangeArrowheads="1"/>
          </p:cNvPicPr>
          <p:nvPr/>
        </p:nvPicPr>
        <p:blipFill>
          <a:blip r:embed="rId3" cstate="print"/>
          <a:srcRect/>
          <a:stretch>
            <a:fillRect/>
          </a:stretch>
        </p:blipFill>
        <p:spPr bwMode="auto">
          <a:xfrm>
            <a:off x="323528" y="3573016"/>
            <a:ext cx="2801513" cy="2664296"/>
          </a:xfrm>
          <a:prstGeom prst="rect">
            <a:avLst/>
          </a:prstGeom>
          <a:noFill/>
        </p:spPr>
      </p:pic>
      <p:sp>
        <p:nvSpPr>
          <p:cNvPr id="6" name="右矢印 5"/>
          <p:cNvSpPr/>
          <p:nvPr/>
        </p:nvSpPr>
        <p:spPr>
          <a:xfrm>
            <a:off x="3203848" y="1988840"/>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1384398" y="2017715"/>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3871170" y="2152106"/>
            <a:ext cx="1224136" cy="144016"/>
          </a:xfrm>
          <a:prstGeom prst="roundRect">
            <a:avLst/>
          </a:prstGeom>
          <a:noFill/>
          <a:ln w="19050">
            <a:solidFill>
              <a:srgbClr val="031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259632" y="5157192"/>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winshot\WS000162.JPG"/>
          <p:cNvPicPr>
            <a:picLocks noChangeAspect="1" noChangeArrowheads="1"/>
          </p:cNvPicPr>
          <p:nvPr/>
        </p:nvPicPr>
        <p:blipFill>
          <a:blip r:embed="rId2" cstate="print"/>
          <a:srcRect/>
          <a:stretch>
            <a:fillRect/>
          </a:stretch>
        </p:blipFill>
        <p:spPr bwMode="auto">
          <a:xfrm>
            <a:off x="179513" y="476673"/>
            <a:ext cx="2952945" cy="2808311"/>
          </a:xfrm>
          <a:prstGeom prst="rect">
            <a:avLst/>
          </a:prstGeom>
          <a:noFill/>
        </p:spPr>
      </p:pic>
      <p:pic>
        <p:nvPicPr>
          <p:cNvPr id="28675" name="Picture 3" descr="I:\winshot\WS000163.JPG"/>
          <p:cNvPicPr>
            <a:picLocks noChangeAspect="1" noChangeArrowheads="1"/>
          </p:cNvPicPr>
          <p:nvPr/>
        </p:nvPicPr>
        <p:blipFill>
          <a:blip r:embed="rId3" cstate="print"/>
          <a:srcRect/>
          <a:stretch>
            <a:fillRect/>
          </a:stretch>
        </p:blipFill>
        <p:spPr bwMode="auto">
          <a:xfrm>
            <a:off x="3779912" y="476673"/>
            <a:ext cx="2952945" cy="2808311"/>
          </a:xfrm>
          <a:prstGeom prst="rect">
            <a:avLst/>
          </a:prstGeom>
          <a:noFill/>
        </p:spPr>
      </p:pic>
      <p:pic>
        <p:nvPicPr>
          <p:cNvPr id="28676" name="Picture 4" descr="I:\winshot\WS000164.JPG"/>
          <p:cNvPicPr>
            <a:picLocks noChangeAspect="1" noChangeArrowheads="1"/>
          </p:cNvPicPr>
          <p:nvPr/>
        </p:nvPicPr>
        <p:blipFill>
          <a:blip r:embed="rId4" cstate="print"/>
          <a:srcRect/>
          <a:stretch>
            <a:fillRect/>
          </a:stretch>
        </p:blipFill>
        <p:spPr bwMode="auto">
          <a:xfrm>
            <a:off x="179512" y="3645024"/>
            <a:ext cx="2952328" cy="2807724"/>
          </a:xfrm>
          <a:prstGeom prst="rect">
            <a:avLst/>
          </a:prstGeom>
          <a:noFill/>
        </p:spPr>
      </p:pic>
      <p:pic>
        <p:nvPicPr>
          <p:cNvPr id="28677" name="Picture 5" descr="I:\winshot\WS000165.JPG"/>
          <p:cNvPicPr>
            <a:picLocks noChangeAspect="1" noChangeArrowheads="1"/>
          </p:cNvPicPr>
          <p:nvPr/>
        </p:nvPicPr>
        <p:blipFill>
          <a:blip r:embed="rId5" cstate="print"/>
          <a:srcRect/>
          <a:stretch>
            <a:fillRect/>
          </a:stretch>
        </p:blipFill>
        <p:spPr bwMode="auto">
          <a:xfrm>
            <a:off x="3707904" y="3645024"/>
            <a:ext cx="4098456" cy="2880320"/>
          </a:xfrm>
          <a:prstGeom prst="rect">
            <a:avLst/>
          </a:prstGeom>
          <a:noFill/>
        </p:spPr>
      </p:pic>
      <p:sp>
        <p:nvSpPr>
          <p:cNvPr id="6" name="右矢印 5"/>
          <p:cNvSpPr/>
          <p:nvPr/>
        </p:nvSpPr>
        <p:spPr>
          <a:xfrm>
            <a:off x="3275856" y="1628800"/>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107504" y="54868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3563888" y="40466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275856" y="4797152"/>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179512" y="3717032"/>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4860032" y="429309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6506591" y="611254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I:\winshot\WS000166.JPG"/>
          <p:cNvPicPr>
            <a:picLocks noChangeAspect="1" noChangeArrowheads="1"/>
          </p:cNvPicPr>
          <p:nvPr/>
        </p:nvPicPr>
        <p:blipFill>
          <a:blip r:embed="rId2" cstate="print"/>
          <a:srcRect/>
          <a:stretch>
            <a:fillRect/>
          </a:stretch>
        </p:blipFill>
        <p:spPr bwMode="auto">
          <a:xfrm>
            <a:off x="251520" y="548681"/>
            <a:ext cx="2574363" cy="2448272"/>
          </a:xfrm>
          <a:prstGeom prst="rect">
            <a:avLst/>
          </a:prstGeom>
          <a:noFill/>
        </p:spPr>
      </p:pic>
      <p:pic>
        <p:nvPicPr>
          <p:cNvPr id="29699" name="Picture 3" descr="I:\winshot\WS000167.JPG"/>
          <p:cNvPicPr>
            <a:picLocks noChangeAspect="1" noChangeArrowheads="1"/>
          </p:cNvPicPr>
          <p:nvPr/>
        </p:nvPicPr>
        <p:blipFill>
          <a:blip r:embed="rId3" cstate="print"/>
          <a:srcRect/>
          <a:stretch>
            <a:fillRect/>
          </a:stretch>
        </p:blipFill>
        <p:spPr bwMode="auto">
          <a:xfrm>
            <a:off x="3203848" y="548680"/>
            <a:ext cx="2574363" cy="2448272"/>
          </a:xfrm>
          <a:prstGeom prst="rect">
            <a:avLst/>
          </a:prstGeom>
          <a:noFill/>
        </p:spPr>
      </p:pic>
      <p:pic>
        <p:nvPicPr>
          <p:cNvPr id="29700" name="Picture 4" descr="I:\winshot\WS000168.JPG"/>
          <p:cNvPicPr>
            <a:picLocks noChangeAspect="1" noChangeArrowheads="1"/>
          </p:cNvPicPr>
          <p:nvPr/>
        </p:nvPicPr>
        <p:blipFill>
          <a:blip r:embed="rId4" cstate="print"/>
          <a:srcRect/>
          <a:stretch>
            <a:fillRect/>
          </a:stretch>
        </p:blipFill>
        <p:spPr bwMode="auto">
          <a:xfrm>
            <a:off x="251520" y="3356992"/>
            <a:ext cx="2574363" cy="2448272"/>
          </a:xfrm>
          <a:prstGeom prst="rect">
            <a:avLst/>
          </a:prstGeom>
          <a:noFill/>
        </p:spPr>
      </p:pic>
      <p:sp>
        <p:nvSpPr>
          <p:cNvPr id="5" name="右矢印 4"/>
          <p:cNvSpPr/>
          <p:nvPr/>
        </p:nvSpPr>
        <p:spPr>
          <a:xfrm>
            <a:off x="2843808" y="1196752"/>
            <a:ext cx="360040" cy="3600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p:nvSpPr>
        <p:spPr>
          <a:xfrm>
            <a:off x="1259632" y="98072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5148064" y="836712"/>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1763688" y="3573016"/>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ja-JP" altLang="en-US" sz="4400" dirty="0" smtClean="0"/>
              <a:t>機械学習について</a:t>
            </a:r>
            <a:endParaRPr kumimoji="1" lang="ja-JP" altLang="en-US" sz="4400" dirty="0"/>
          </a:p>
        </p:txBody>
      </p:sp>
      <p:sp>
        <p:nvSpPr>
          <p:cNvPr id="8" name="サブタイトル 7"/>
          <p:cNvSpPr>
            <a:spLocks noGrp="1"/>
          </p:cNvSpPr>
          <p:nvPr>
            <p:ph type="subTitle" idx="1"/>
          </p:nvPr>
        </p:nvSpPr>
        <p:spPr/>
        <p:txBody>
          <a:bodyPr/>
          <a:lstStyle/>
          <a:p>
            <a:endParaRPr kumimoji="1" lang="ja-JP"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448492"/>
            <a:ext cx="7705344" cy="563444"/>
          </a:xfrm>
        </p:spPr>
        <p:txBody>
          <a:bodyPr>
            <a:normAutofit fontScale="90000"/>
          </a:bodyPr>
          <a:lstStyle/>
          <a:p>
            <a:r>
              <a:rPr lang="ja-JP" altLang="en-US" dirty="0" smtClean="0"/>
              <a:t>機械学習の用途</a:t>
            </a:r>
            <a:r>
              <a:rPr lang="en-US" altLang="ja-JP" dirty="0" smtClean="0"/>
              <a:t>**</a:t>
            </a:r>
            <a:endParaRPr kumimoji="1" lang="ja-JP" altLang="en-US" dirty="0"/>
          </a:p>
        </p:txBody>
      </p:sp>
      <p:pic>
        <p:nvPicPr>
          <p:cNvPr id="1026" name="Picture 2" descr="http://itpro.nikkeibp.co.jp/atclact/active/16/030800006/030800001/ph01.jpg?__scale=w:500,h:246&amp;_sh=0ee0750e05"/>
          <p:cNvPicPr>
            <a:picLocks noChangeAspect="1" noChangeArrowheads="1"/>
          </p:cNvPicPr>
          <p:nvPr/>
        </p:nvPicPr>
        <p:blipFill>
          <a:blip r:embed="rId2" cstate="print"/>
          <a:srcRect/>
          <a:stretch>
            <a:fillRect/>
          </a:stretch>
        </p:blipFill>
        <p:spPr bwMode="auto">
          <a:xfrm>
            <a:off x="671162" y="1669149"/>
            <a:ext cx="7686324" cy="3805059"/>
          </a:xfrm>
          <a:prstGeom prst="rect">
            <a:avLst/>
          </a:prstGeom>
          <a:noFill/>
        </p:spPr>
      </p:pic>
      <p:sp>
        <p:nvSpPr>
          <p:cNvPr id="5" name="正方形/長方形 4"/>
          <p:cNvSpPr/>
          <p:nvPr/>
        </p:nvSpPr>
        <p:spPr>
          <a:xfrm>
            <a:off x="2097024" y="6063666"/>
            <a:ext cx="6589720" cy="270157"/>
          </a:xfrm>
          <a:prstGeom prst="rect">
            <a:avLst/>
          </a:prstGeom>
        </p:spPr>
        <p:txBody>
          <a:bodyPr wrap="square" lIns="84664" tIns="42332" rIns="84664" bIns="42332">
            <a:spAutoFit/>
          </a:bodyPr>
          <a:lstStyle/>
          <a:p>
            <a:pPr algn="r"/>
            <a:r>
              <a:rPr lang="en-US" altLang="ja-JP" sz="1200" dirty="0" smtClean="0">
                <a:latin typeface="+mj-ea"/>
                <a:ea typeface="+mj-ea"/>
              </a:rPr>
              <a:t>**</a:t>
            </a:r>
            <a:r>
              <a:rPr lang="ja-JP" altLang="en-US" sz="1200" dirty="0" smtClean="0">
                <a:latin typeface="+mj-ea"/>
                <a:ea typeface="+mj-ea"/>
              </a:rPr>
              <a:t>日経</a:t>
            </a:r>
            <a:r>
              <a:rPr lang="en-US" altLang="ja-JP" sz="1200" dirty="0" smtClean="0">
                <a:latin typeface="+mj-ea"/>
                <a:ea typeface="+mj-ea"/>
              </a:rPr>
              <a:t>SYSTEMS:    http://itpro.nikkeibp.co.jp/atclact/active/16/030800006/030800001/</a:t>
            </a:r>
            <a:endParaRPr lang="ja-JP" altLang="en-US" sz="1200" dirty="0">
              <a:latin typeface="+mj-ea"/>
              <a:ea typeface="+mj-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341376"/>
            <a:ext cx="8229600" cy="743712"/>
          </a:xfrm>
        </p:spPr>
        <p:txBody>
          <a:bodyPr/>
          <a:lstStyle/>
          <a:p>
            <a:r>
              <a:rPr lang="ja-JP" altLang="en-US" dirty="0" smtClean="0"/>
              <a:t>テキストマイニングの目的</a:t>
            </a:r>
            <a:r>
              <a:rPr lang="en-US" altLang="ja-JP" dirty="0" smtClean="0"/>
              <a:t>*</a:t>
            </a:r>
            <a:endParaRPr kumimoji="1" lang="ja-JP" altLang="en-US" dirty="0"/>
          </a:p>
        </p:txBody>
      </p:sp>
      <p:sp>
        <p:nvSpPr>
          <p:cNvPr id="2" name="コンテンツ プレースホルダ 1"/>
          <p:cNvSpPr>
            <a:spLocks noGrp="1"/>
          </p:cNvSpPr>
          <p:nvPr>
            <p:ph idx="1"/>
          </p:nvPr>
        </p:nvSpPr>
        <p:spPr>
          <a:xfrm>
            <a:off x="457200" y="1270506"/>
            <a:ext cx="8229600" cy="4876800"/>
          </a:xfrm>
        </p:spPr>
        <p:txBody>
          <a:bodyPr>
            <a:noAutofit/>
          </a:bodyPr>
          <a:lstStyle/>
          <a:p>
            <a:pPr marL="317491" indent="-317491">
              <a:buFont typeface="+mj-lt"/>
              <a:buAutoNum type="arabicPeriod"/>
            </a:pPr>
            <a:r>
              <a:rPr lang="ja-JP" altLang="en-US" sz="2000" dirty="0" smtClean="0">
                <a:solidFill>
                  <a:schemeClr val="tx2">
                    <a:lumMod val="50000"/>
                  </a:schemeClr>
                </a:solidFill>
              </a:rPr>
              <a:t>大量のテキストデータを分類整理し、全体やクラスターごとにまとめ、短いコトバでその傾向や特長を表現したい（要は誰が何を言ってるのかを知る）</a:t>
            </a:r>
          </a:p>
          <a:p>
            <a:pPr marL="317491" indent="-317491">
              <a:buFont typeface="+mj-lt"/>
              <a:buAutoNum type="arabicPeriod"/>
            </a:pPr>
            <a:r>
              <a:rPr lang="ja-JP" altLang="en-US" sz="2000" dirty="0" smtClean="0">
                <a:solidFill>
                  <a:schemeClr val="tx2">
                    <a:lumMod val="50000"/>
                  </a:schemeClr>
                </a:solidFill>
              </a:rPr>
              <a:t>大量のテキストデータの中から、重要語やキーワードを抽出し、その出現頻度や同時出現関係等を分析したい（全体傾向、重要事項を把握する）</a:t>
            </a:r>
          </a:p>
          <a:p>
            <a:pPr marL="317491" indent="-317491">
              <a:buFont typeface="+mj-lt"/>
              <a:buAutoNum type="arabicPeriod"/>
            </a:pPr>
            <a:r>
              <a:rPr lang="ja-JP" altLang="en-US" sz="2000" dirty="0" smtClean="0">
                <a:solidFill>
                  <a:schemeClr val="tx2">
                    <a:lumMod val="50000"/>
                  </a:schemeClr>
                </a:solidFill>
              </a:rPr>
              <a:t>大量のテキストデータの中から、キラリと光るアイデアや想定していなかったような斬新な提案、クリティカルなクレームやその兆しを発見したい</a:t>
            </a:r>
          </a:p>
          <a:p>
            <a:pPr marL="317491" indent="-317491">
              <a:buFont typeface="+mj-lt"/>
              <a:buAutoNum type="arabicPeriod"/>
            </a:pPr>
            <a:r>
              <a:rPr lang="ja-JP" altLang="en-US" sz="2000" dirty="0" smtClean="0">
                <a:solidFill>
                  <a:schemeClr val="tx2">
                    <a:lumMod val="50000"/>
                  </a:schemeClr>
                </a:solidFill>
              </a:rPr>
              <a:t>最近起こってきた、問題になってきた事柄を発見したい</a:t>
            </a:r>
            <a:endParaRPr kumimoji="1" lang="ja-JP" altLang="en-US" sz="2000" dirty="0">
              <a:solidFill>
                <a:schemeClr val="tx2">
                  <a:lumMod val="50000"/>
                </a:schemeClr>
              </a:solidFill>
            </a:endParaRPr>
          </a:p>
        </p:txBody>
      </p:sp>
      <p:sp>
        <p:nvSpPr>
          <p:cNvPr id="4" name="正方形/長方形 3"/>
          <p:cNvSpPr/>
          <p:nvPr/>
        </p:nvSpPr>
        <p:spPr>
          <a:xfrm>
            <a:off x="2327595" y="6147306"/>
            <a:ext cx="6359546" cy="300934"/>
          </a:xfrm>
          <a:prstGeom prst="rect">
            <a:avLst/>
          </a:prstGeom>
        </p:spPr>
        <p:txBody>
          <a:bodyPr wrap="square" lIns="84664" tIns="42332" rIns="84664" bIns="42332">
            <a:spAutoFit/>
          </a:bodyPr>
          <a:lstStyle/>
          <a:p>
            <a:pPr algn="r"/>
            <a:r>
              <a:rPr lang="en-US" altLang="ja-JP" sz="1400" dirty="0" smtClean="0"/>
              <a:t>*</a:t>
            </a:r>
            <a:r>
              <a:rPr lang="ja-JP" altLang="en-US" sz="1400" dirty="0" smtClean="0"/>
              <a:t>マクロミル</a:t>
            </a:r>
            <a:r>
              <a:rPr lang="en-US" altLang="ja-JP" sz="1400" dirty="0" smtClean="0"/>
              <a:t>:    </a:t>
            </a:r>
            <a:r>
              <a:rPr lang="en-US" altLang="ja-JP" sz="1400" dirty="0" smtClean="0">
                <a:latin typeface="ＭＳ Ｐゴシック" pitchFamily="50" charset="-128"/>
                <a:ea typeface="ＭＳ Ｐゴシック" pitchFamily="50" charset="-128"/>
              </a:rPr>
              <a:t>http://www.macromill.com/landing/words/b009.html</a:t>
            </a:r>
            <a:endParaRPr lang="ja-JP" altLang="en-US" sz="1400" dirty="0">
              <a:latin typeface="ＭＳ Ｐゴシック" pitchFamily="50" charset="-128"/>
              <a:ea typeface="ＭＳ Ｐゴシック" pitchFamily="50"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65760"/>
            <a:ext cx="8229600" cy="536448"/>
          </a:xfrm>
        </p:spPr>
        <p:txBody>
          <a:bodyPr>
            <a:normAutofit/>
          </a:bodyPr>
          <a:lstStyle/>
          <a:p>
            <a:r>
              <a:rPr kumimoji="1" lang="ja-JP" altLang="en-US" sz="2400" dirty="0" smtClean="0"/>
              <a:t>Ｊｕｐｙｔｅｒを使って機械学習を試す</a:t>
            </a:r>
            <a:endParaRPr kumimoji="1" lang="ja-JP" altLang="en-US" sz="2400" dirty="0"/>
          </a:p>
        </p:txBody>
      </p:sp>
      <p:sp>
        <p:nvSpPr>
          <p:cNvPr id="5" name="テキスト ボックス 4"/>
          <p:cNvSpPr txBox="1"/>
          <p:nvPr/>
        </p:nvSpPr>
        <p:spPr>
          <a:xfrm>
            <a:off x="373108" y="1083302"/>
            <a:ext cx="8161209" cy="307777"/>
          </a:xfrm>
          <a:prstGeom prst="rect">
            <a:avLst/>
          </a:prstGeom>
          <a:noFill/>
        </p:spPr>
        <p:txBody>
          <a:bodyPr wrap="none" rtlCol="0">
            <a:spAutoFit/>
          </a:bodyPr>
          <a:lstStyle/>
          <a:p>
            <a:r>
              <a:rPr kumimoji="1" lang="ja-JP" altLang="en-US" sz="1400" dirty="0" smtClean="0"/>
              <a:t>説明動画</a:t>
            </a:r>
            <a:r>
              <a:rPr kumimoji="1" lang="en-US" altLang="ja-JP" sz="1400" dirty="0" smtClean="0"/>
              <a:t>: 1. </a:t>
            </a:r>
            <a:r>
              <a:rPr kumimoji="1" lang="ja-JP" altLang="en-US" sz="1400" dirty="0" smtClean="0"/>
              <a:t>機械学習による予測</a:t>
            </a:r>
            <a:r>
              <a:rPr kumimoji="1" lang="en-US" altLang="ja-JP" sz="1400" dirty="0" smtClean="0"/>
              <a:t>(</a:t>
            </a:r>
            <a:r>
              <a:rPr kumimoji="1" lang="ja-JP" altLang="en-US" sz="1400" dirty="0" smtClean="0"/>
              <a:t>ファンデーションの好きな理由から使用しているタイプを予測する</a:t>
            </a:r>
            <a:r>
              <a:rPr kumimoji="1" lang="en-US" altLang="ja-JP" sz="1400" dirty="0" smtClean="0"/>
              <a:t>).mp4 </a:t>
            </a:r>
            <a:endParaRPr kumimoji="1" lang="ja-JP" altLang="en-US" sz="1400" dirty="0"/>
          </a:p>
        </p:txBody>
      </p:sp>
      <p:pic>
        <p:nvPicPr>
          <p:cNvPr id="1027" name="Picture 3"/>
          <p:cNvPicPr>
            <a:picLocks noChangeAspect="1" noChangeArrowheads="1"/>
          </p:cNvPicPr>
          <p:nvPr/>
        </p:nvPicPr>
        <p:blipFill>
          <a:blip r:embed="rId2" cstate="print"/>
          <a:srcRect/>
          <a:stretch>
            <a:fillRect/>
          </a:stretch>
        </p:blipFill>
        <p:spPr bwMode="auto">
          <a:xfrm>
            <a:off x="1609344" y="1637300"/>
            <a:ext cx="6113272" cy="43918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ASA\WinShotSaveHome\img\WS000021.JPG"/>
          <p:cNvPicPr>
            <a:picLocks noChangeAspect="1" noChangeArrowheads="1"/>
          </p:cNvPicPr>
          <p:nvPr/>
        </p:nvPicPr>
        <p:blipFill>
          <a:blip r:embed="rId2" cstate="print"/>
          <a:srcRect/>
          <a:stretch>
            <a:fillRect/>
          </a:stretch>
        </p:blipFill>
        <p:spPr bwMode="auto">
          <a:xfrm>
            <a:off x="2787094" y="1340518"/>
            <a:ext cx="3003210" cy="2330712"/>
          </a:xfrm>
          <a:prstGeom prst="rect">
            <a:avLst/>
          </a:prstGeom>
          <a:noFill/>
        </p:spPr>
      </p:pic>
      <p:pic>
        <p:nvPicPr>
          <p:cNvPr id="1027" name="Picture 3" descr="F:\ASA\WinShotSaveHome\img\WS000022.JPG"/>
          <p:cNvPicPr>
            <a:picLocks noChangeAspect="1" noChangeArrowheads="1"/>
          </p:cNvPicPr>
          <p:nvPr/>
        </p:nvPicPr>
        <p:blipFill>
          <a:blip r:embed="rId3" cstate="print"/>
          <a:srcRect/>
          <a:stretch>
            <a:fillRect/>
          </a:stretch>
        </p:blipFill>
        <p:spPr bwMode="auto">
          <a:xfrm>
            <a:off x="199035" y="1340518"/>
            <a:ext cx="2480222" cy="2414954"/>
          </a:xfrm>
          <a:prstGeom prst="rect">
            <a:avLst/>
          </a:prstGeom>
          <a:noFill/>
        </p:spPr>
      </p:pic>
      <p:pic>
        <p:nvPicPr>
          <p:cNvPr id="1028" name="Picture 4" descr="F:\ASA\WinShotSaveHome\img\WS000020.JPG"/>
          <p:cNvPicPr>
            <a:picLocks noChangeAspect="1" noChangeArrowheads="1"/>
          </p:cNvPicPr>
          <p:nvPr/>
        </p:nvPicPr>
        <p:blipFill>
          <a:blip r:embed="rId4" cstate="print"/>
          <a:srcRect/>
          <a:stretch>
            <a:fillRect/>
          </a:stretch>
        </p:blipFill>
        <p:spPr bwMode="auto">
          <a:xfrm>
            <a:off x="6118549" y="1295911"/>
            <a:ext cx="2652773" cy="2515995"/>
          </a:xfrm>
          <a:prstGeom prst="rect">
            <a:avLst/>
          </a:prstGeom>
          <a:noFill/>
        </p:spPr>
      </p:pic>
      <p:sp>
        <p:nvSpPr>
          <p:cNvPr id="12" name="テキスト ボックス 11"/>
          <p:cNvSpPr txBox="1"/>
          <p:nvPr/>
        </p:nvSpPr>
        <p:spPr>
          <a:xfrm>
            <a:off x="107663" y="876550"/>
            <a:ext cx="4291559" cy="276999"/>
          </a:xfrm>
          <a:prstGeom prst="rect">
            <a:avLst/>
          </a:prstGeom>
          <a:noFill/>
        </p:spPr>
        <p:txBody>
          <a:bodyPr wrap="none" rtlCol="0">
            <a:spAutoFit/>
          </a:bodyPr>
          <a:lstStyle/>
          <a:p>
            <a:r>
              <a:rPr kumimoji="1" lang="en-US" altLang="ja-JP" sz="1200" dirty="0" smtClean="0"/>
              <a:t>1. </a:t>
            </a:r>
            <a:r>
              <a:rPr kumimoji="1" lang="ja-JP" altLang="en-US" sz="1200" dirty="0" smtClean="0"/>
              <a:t>クライアント・サーバー版（富士ゼロックス株式会社が</a:t>
            </a:r>
            <a:r>
              <a:rPr kumimoji="1" lang="en-US" altLang="ja-JP" sz="1200" dirty="0" smtClean="0"/>
              <a:t>OSS</a:t>
            </a:r>
            <a:r>
              <a:rPr kumimoji="1" lang="ja-JP" altLang="en-US" sz="1200" dirty="0" smtClean="0"/>
              <a:t>化）</a:t>
            </a:r>
          </a:p>
        </p:txBody>
      </p:sp>
      <p:sp>
        <p:nvSpPr>
          <p:cNvPr id="13" name="テキスト ボックス 12"/>
          <p:cNvSpPr txBox="1"/>
          <p:nvPr/>
        </p:nvSpPr>
        <p:spPr>
          <a:xfrm>
            <a:off x="3996246" y="3909674"/>
            <a:ext cx="5110951" cy="276999"/>
          </a:xfrm>
          <a:prstGeom prst="rect">
            <a:avLst/>
          </a:prstGeom>
          <a:noFill/>
        </p:spPr>
        <p:txBody>
          <a:bodyPr wrap="none" rtlCol="0">
            <a:spAutoFit/>
          </a:bodyPr>
          <a:lstStyle/>
          <a:p>
            <a:r>
              <a:rPr kumimoji="1" lang="en-US" altLang="ja-JP" sz="1200" dirty="0" smtClean="0"/>
              <a:t>4. KNIME</a:t>
            </a:r>
            <a:r>
              <a:rPr kumimoji="1" lang="ja-JP" altLang="en-US" sz="1200" dirty="0" smtClean="0"/>
              <a:t>版</a:t>
            </a:r>
            <a:r>
              <a:rPr kumimoji="1" lang="en-US" altLang="ja-JP" sz="1200" dirty="0" smtClean="0"/>
              <a:t>(JTASK: </a:t>
            </a:r>
            <a:r>
              <a:rPr kumimoji="1" lang="ja-JP" altLang="en-US" sz="1200" dirty="0" err="1" smtClean="0"/>
              <a:t>、</a:t>
            </a:r>
            <a:r>
              <a:rPr kumimoji="1" lang="en-US" altLang="ja-JP" sz="1200" dirty="0" smtClean="0"/>
              <a:t>OSS</a:t>
            </a:r>
            <a:r>
              <a:rPr kumimoji="1" lang="ja-JP" altLang="en-US" sz="1200" dirty="0" smtClean="0"/>
              <a:t>化するかは未定、</a:t>
            </a:r>
            <a:r>
              <a:rPr kumimoji="1" lang="en-US" altLang="ja-JP" sz="1200" dirty="0" smtClean="0"/>
              <a:t>Win, Mac, Linux, </a:t>
            </a:r>
            <a:r>
              <a:rPr kumimoji="1" lang="en-US" altLang="ja-JP" sz="1200" dirty="0" err="1" smtClean="0"/>
              <a:t>VirtualBox</a:t>
            </a:r>
            <a:r>
              <a:rPr kumimoji="1" lang="en-US" altLang="ja-JP" sz="1200" dirty="0" smtClean="0"/>
              <a:t>)</a:t>
            </a:r>
            <a:endParaRPr kumimoji="1" lang="ja-JP" altLang="en-US" sz="1200" dirty="0" smtClean="0"/>
          </a:p>
        </p:txBody>
      </p:sp>
      <p:sp>
        <p:nvSpPr>
          <p:cNvPr id="14" name="テキスト ボックス 13"/>
          <p:cNvSpPr txBox="1"/>
          <p:nvPr/>
        </p:nvSpPr>
        <p:spPr>
          <a:xfrm>
            <a:off x="6045397" y="885492"/>
            <a:ext cx="2398413" cy="276999"/>
          </a:xfrm>
          <a:prstGeom prst="rect">
            <a:avLst/>
          </a:prstGeom>
          <a:noFill/>
        </p:spPr>
        <p:txBody>
          <a:bodyPr wrap="none" rtlCol="0">
            <a:spAutoFit/>
          </a:bodyPr>
          <a:lstStyle/>
          <a:p>
            <a:r>
              <a:rPr kumimoji="1" lang="en-US" altLang="ja-JP" sz="1200" dirty="0" smtClean="0"/>
              <a:t>2. Win</a:t>
            </a:r>
            <a:r>
              <a:rPr kumimoji="1" lang="ja-JP" altLang="en-US" sz="1200" dirty="0" smtClean="0"/>
              <a:t>アプリ版</a:t>
            </a:r>
            <a:r>
              <a:rPr kumimoji="1" lang="en-US" altLang="ja-JP" sz="1200" dirty="0" smtClean="0"/>
              <a:t>(PPP</a:t>
            </a:r>
            <a:r>
              <a:rPr kumimoji="1" lang="ja-JP" altLang="en-US" sz="1200" dirty="0" err="1" smtClean="0"/>
              <a:t>、</a:t>
            </a:r>
            <a:r>
              <a:rPr kumimoji="1" lang="ja-JP" altLang="en-US" sz="1200" dirty="0" smtClean="0"/>
              <a:t>試用版あり</a:t>
            </a:r>
            <a:r>
              <a:rPr kumimoji="1" lang="en-US" altLang="ja-JP" sz="1200" dirty="0" smtClean="0"/>
              <a:t>)</a:t>
            </a:r>
            <a:endParaRPr kumimoji="1" lang="ja-JP" altLang="en-US" sz="1200" dirty="0"/>
          </a:p>
        </p:txBody>
      </p:sp>
      <p:sp>
        <p:nvSpPr>
          <p:cNvPr id="15" name="四角形吹き出し 14"/>
          <p:cNvSpPr/>
          <p:nvPr/>
        </p:nvSpPr>
        <p:spPr>
          <a:xfrm>
            <a:off x="107663" y="1247333"/>
            <a:ext cx="5811594" cy="2576297"/>
          </a:xfrm>
          <a:prstGeom prst="wedgeRectCallout">
            <a:avLst>
              <a:gd name="adj1" fmla="val 596"/>
              <a:gd name="adj2" fmla="val -554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吹き出し 20"/>
          <p:cNvSpPr/>
          <p:nvPr/>
        </p:nvSpPr>
        <p:spPr>
          <a:xfrm>
            <a:off x="6118550" y="1294225"/>
            <a:ext cx="2652772" cy="2504252"/>
          </a:xfrm>
          <a:prstGeom prst="wedgeRectCallout">
            <a:avLst>
              <a:gd name="adj1" fmla="val 11880"/>
              <a:gd name="adj2" fmla="val -5592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0" y="423827"/>
            <a:ext cx="5166414" cy="830997"/>
          </a:xfrm>
          <a:prstGeom prst="rect">
            <a:avLst/>
          </a:prstGeom>
        </p:spPr>
        <p:txBody>
          <a:bodyPr wrap="none">
            <a:spAutoFit/>
          </a:bodyPr>
          <a:lstStyle/>
          <a:p>
            <a:r>
              <a:rPr kumimoji="1" lang="ja-JP" altLang="en-US" sz="2400" b="1" dirty="0" smtClean="0">
                <a:solidFill>
                  <a:schemeClr val="tx2"/>
                </a:solidFill>
              </a:rPr>
              <a:t>テキスト分析ソフト</a:t>
            </a:r>
            <a:r>
              <a:rPr kumimoji="1" lang="en-US" altLang="ja-JP" sz="2400" b="1" dirty="0" smtClean="0">
                <a:solidFill>
                  <a:schemeClr val="tx2"/>
                </a:solidFill>
              </a:rPr>
              <a:t>(TextMagic)</a:t>
            </a:r>
            <a:r>
              <a:rPr kumimoji="1" lang="ja-JP" altLang="en-US" sz="2400" b="1" dirty="0" smtClean="0">
                <a:solidFill>
                  <a:schemeClr val="tx2"/>
                </a:solidFill>
              </a:rPr>
              <a:t>の種類</a:t>
            </a:r>
            <a:endParaRPr lang="ja-JP" altLang="en-US" sz="2400" b="1" dirty="0" smtClean="0"/>
          </a:p>
          <a:p>
            <a:endParaRPr lang="ja-JP" altLang="en-US" sz="2400" b="1" dirty="0"/>
          </a:p>
        </p:txBody>
      </p:sp>
      <p:pic>
        <p:nvPicPr>
          <p:cNvPr id="3" name="Picture 3" descr="F:\ASA\WinShotSaveHome\img\WS000024.JPG"/>
          <p:cNvPicPr>
            <a:picLocks noChangeAspect="1" noChangeArrowheads="1"/>
          </p:cNvPicPr>
          <p:nvPr/>
        </p:nvPicPr>
        <p:blipFill>
          <a:blip r:embed="rId5" cstate="print"/>
          <a:srcRect/>
          <a:stretch>
            <a:fillRect/>
          </a:stretch>
        </p:blipFill>
        <p:spPr bwMode="auto">
          <a:xfrm>
            <a:off x="915910" y="4223249"/>
            <a:ext cx="3269576" cy="2470252"/>
          </a:xfrm>
          <a:prstGeom prst="rect">
            <a:avLst/>
          </a:prstGeom>
          <a:noFill/>
        </p:spPr>
      </p:pic>
      <p:sp>
        <p:nvSpPr>
          <p:cNvPr id="17" name="四角形吹き出し 16"/>
          <p:cNvSpPr/>
          <p:nvPr/>
        </p:nvSpPr>
        <p:spPr>
          <a:xfrm>
            <a:off x="915910" y="4223249"/>
            <a:ext cx="3378877" cy="2470252"/>
          </a:xfrm>
          <a:prstGeom prst="wedgeRectCallout">
            <a:avLst>
              <a:gd name="adj1" fmla="val 2377"/>
              <a:gd name="adj2" fmla="val -5388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7663" y="3946250"/>
            <a:ext cx="1577676" cy="276999"/>
          </a:xfrm>
          <a:prstGeom prst="rect">
            <a:avLst/>
          </a:prstGeom>
          <a:noFill/>
        </p:spPr>
        <p:txBody>
          <a:bodyPr wrap="none" rtlCol="0">
            <a:spAutoFit/>
          </a:bodyPr>
          <a:lstStyle/>
          <a:p>
            <a:r>
              <a:rPr kumimoji="1" lang="en-US" altLang="ja-JP" sz="1200" dirty="0" smtClean="0"/>
              <a:t>3. </a:t>
            </a:r>
            <a:r>
              <a:rPr kumimoji="1" lang="en-US" altLang="ja-JP" sz="1200" dirty="0" err="1" smtClean="0"/>
              <a:t>Jupyter</a:t>
            </a:r>
            <a:r>
              <a:rPr kumimoji="1" lang="ja-JP" altLang="en-US" sz="1200" dirty="0" smtClean="0"/>
              <a:t>版</a:t>
            </a:r>
            <a:r>
              <a:rPr kumimoji="1" lang="en-US" altLang="ja-JP" sz="1200" dirty="0" smtClean="0"/>
              <a:t>(</a:t>
            </a:r>
            <a:r>
              <a:rPr kumimoji="1" lang="ja-JP" altLang="en-US" sz="1200" dirty="0" smtClean="0"/>
              <a:t>試作中</a:t>
            </a:r>
            <a:r>
              <a:rPr kumimoji="1" lang="en-US" altLang="ja-JP" sz="1200" dirty="0" smtClean="0"/>
              <a:t>)</a:t>
            </a:r>
            <a:endParaRPr kumimoji="1" lang="ja-JP" altLang="en-US" sz="1200" dirty="0"/>
          </a:p>
        </p:txBody>
      </p:sp>
      <p:pic>
        <p:nvPicPr>
          <p:cNvPr id="1026" name="Picture 2"/>
          <p:cNvPicPr>
            <a:picLocks noChangeAspect="1" noChangeArrowheads="1"/>
          </p:cNvPicPr>
          <p:nvPr/>
        </p:nvPicPr>
        <p:blipFill>
          <a:blip r:embed="rId6" cstate="print"/>
          <a:srcRect/>
          <a:stretch>
            <a:fillRect/>
          </a:stretch>
        </p:blipFill>
        <p:spPr bwMode="auto">
          <a:xfrm>
            <a:off x="5559552" y="4289634"/>
            <a:ext cx="3154618" cy="2403867"/>
          </a:xfrm>
          <a:prstGeom prst="rect">
            <a:avLst/>
          </a:prstGeom>
          <a:noFill/>
          <a:ln w="9525">
            <a:noFill/>
            <a:miter lim="800000"/>
            <a:headEnd/>
            <a:tailEnd/>
          </a:ln>
        </p:spPr>
      </p:pic>
      <p:sp>
        <p:nvSpPr>
          <p:cNvPr id="19" name="四角形吹き出し 18"/>
          <p:cNvSpPr/>
          <p:nvPr/>
        </p:nvSpPr>
        <p:spPr>
          <a:xfrm>
            <a:off x="5559551" y="4289634"/>
            <a:ext cx="3218207" cy="2403867"/>
          </a:xfrm>
          <a:prstGeom prst="wedgeRectCallout">
            <a:avLst>
              <a:gd name="adj1" fmla="val -60428"/>
              <a:gd name="adj2" fmla="val -53088"/>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ja-JP" altLang="en-US" sz="4400" dirty="0" smtClean="0"/>
              <a:t>ワークフロー型</a:t>
            </a:r>
            <a:endParaRPr kumimoji="1" lang="ja-JP" altLang="en-US" sz="4400" dirty="0"/>
          </a:p>
        </p:txBody>
      </p:sp>
      <p:sp>
        <p:nvSpPr>
          <p:cNvPr id="8" name="サブタイトル 7"/>
          <p:cNvSpPr>
            <a:spLocks noGrp="1"/>
          </p:cNvSpPr>
          <p:nvPr>
            <p:ph type="subTitle" idx="1"/>
          </p:nvPr>
        </p:nvSpPr>
        <p:spPr/>
        <p:txBody>
          <a:bodyPr/>
          <a:lstStyle/>
          <a:p>
            <a:endParaRPr kumimoji="1"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タイトル 38"/>
          <p:cNvSpPr>
            <a:spLocks noGrp="1"/>
          </p:cNvSpPr>
          <p:nvPr>
            <p:ph type="title"/>
          </p:nvPr>
        </p:nvSpPr>
        <p:spPr>
          <a:xfrm>
            <a:off x="0" y="374904"/>
            <a:ext cx="8229600" cy="551688"/>
          </a:xfrm>
        </p:spPr>
        <p:txBody>
          <a:bodyPr>
            <a:normAutofit fontScale="90000"/>
          </a:bodyPr>
          <a:lstStyle/>
          <a:p>
            <a:r>
              <a:rPr kumimoji="1" lang="en-US" altLang="ja-JP" sz="3200" dirty="0" smtClean="0"/>
              <a:t>GUI</a:t>
            </a:r>
            <a:r>
              <a:rPr kumimoji="1" lang="ja-JP" altLang="en-US" sz="3200" dirty="0" smtClean="0"/>
              <a:t>の問題点</a:t>
            </a:r>
            <a:endParaRPr kumimoji="1" lang="ja-JP" altLang="en-US" sz="3200" dirty="0"/>
          </a:p>
        </p:txBody>
      </p:sp>
      <p:sp>
        <p:nvSpPr>
          <p:cNvPr id="41" name="テキスト ボックス 40"/>
          <p:cNvSpPr txBox="1"/>
          <p:nvPr/>
        </p:nvSpPr>
        <p:spPr>
          <a:xfrm>
            <a:off x="3364267" y="741926"/>
            <a:ext cx="4253087" cy="646331"/>
          </a:xfrm>
          <a:prstGeom prst="rect">
            <a:avLst/>
          </a:prstGeom>
          <a:noFill/>
        </p:spPr>
        <p:txBody>
          <a:bodyPr wrap="none" rtlCol="0">
            <a:spAutoFit/>
          </a:bodyPr>
          <a:lstStyle/>
          <a:p>
            <a:pPr marL="342900" indent="-342900">
              <a:buAutoNum type="arabicPeriod"/>
            </a:pPr>
            <a:r>
              <a:rPr kumimoji="1" lang="ja-JP" altLang="en-US" dirty="0" smtClean="0"/>
              <a:t>操作手順が表示（記録）されていない。</a:t>
            </a:r>
            <a:endParaRPr kumimoji="1" lang="en-US" altLang="ja-JP" dirty="0" smtClean="0"/>
          </a:p>
          <a:p>
            <a:pPr marL="342900" indent="-342900">
              <a:buAutoNum type="arabicPeriod"/>
            </a:pPr>
            <a:r>
              <a:rPr kumimoji="1" lang="ja-JP" altLang="en-US" dirty="0" smtClean="0"/>
              <a:t>別のアプリケーションにつなげない。</a:t>
            </a:r>
            <a:endParaRPr kumimoji="1" lang="ja-JP" altLang="en-US" dirty="0"/>
          </a:p>
        </p:txBody>
      </p:sp>
      <p:pic>
        <p:nvPicPr>
          <p:cNvPr id="31" name="Picture 2"/>
          <p:cNvPicPr>
            <a:picLocks noChangeAspect="1" noChangeArrowheads="1"/>
          </p:cNvPicPr>
          <p:nvPr/>
        </p:nvPicPr>
        <p:blipFill>
          <a:blip r:embed="rId2" cstate="print"/>
          <a:srcRect/>
          <a:stretch>
            <a:fillRect/>
          </a:stretch>
        </p:blipFill>
        <p:spPr bwMode="auto">
          <a:xfrm>
            <a:off x="1299473" y="2365248"/>
            <a:ext cx="7726372" cy="1393001"/>
          </a:xfrm>
          <a:prstGeom prst="rect">
            <a:avLst/>
          </a:prstGeom>
          <a:noFill/>
          <a:ln w="9525">
            <a:noFill/>
            <a:miter lim="800000"/>
            <a:headEnd/>
            <a:tailEnd/>
          </a:ln>
          <a:effectLst/>
        </p:spPr>
      </p:pic>
      <p:pic>
        <p:nvPicPr>
          <p:cNvPr id="32" name="Picture 2"/>
          <p:cNvPicPr>
            <a:picLocks noChangeAspect="1" noChangeArrowheads="1"/>
          </p:cNvPicPr>
          <p:nvPr/>
        </p:nvPicPr>
        <p:blipFill>
          <a:blip r:embed="rId2" cstate="print"/>
          <a:srcRect/>
          <a:stretch>
            <a:fillRect/>
          </a:stretch>
        </p:blipFill>
        <p:spPr bwMode="auto">
          <a:xfrm>
            <a:off x="1346738" y="5151250"/>
            <a:ext cx="7726372" cy="1393001"/>
          </a:xfrm>
          <a:prstGeom prst="rect">
            <a:avLst/>
          </a:prstGeom>
          <a:noFill/>
          <a:ln w="9525">
            <a:noFill/>
            <a:miter lim="800000"/>
            <a:headEnd/>
            <a:tailEnd/>
          </a:ln>
          <a:effectLst/>
        </p:spPr>
      </p:pic>
      <p:pic>
        <p:nvPicPr>
          <p:cNvPr id="34" name="Picture 2"/>
          <p:cNvPicPr>
            <a:picLocks noChangeAspect="1" noChangeArrowheads="1"/>
          </p:cNvPicPr>
          <p:nvPr/>
        </p:nvPicPr>
        <p:blipFill>
          <a:blip r:embed="rId2" cstate="print"/>
          <a:srcRect/>
          <a:stretch>
            <a:fillRect/>
          </a:stretch>
        </p:blipFill>
        <p:spPr bwMode="auto">
          <a:xfrm>
            <a:off x="1305569" y="3758249"/>
            <a:ext cx="7726372" cy="1393001"/>
          </a:xfrm>
          <a:prstGeom prst="rect">
            <a:avLst/>
          </a:prstGeom>
          <a:noFill/>
          <a:ln w="9525">
            <a:noFill/>
            <a:miter lim="800000"/>
            <a:headEnd/>
            <a:tailEnd/>
          </a:ln>
          <a:effectLst/>
        </p:spPr>
      </p:pic>
      <p:sp>
        <p:nvSpPr>
          <p:cNvPr id="35" name="円/楕円 34"/>
          <p:cNvSpPr/>
          <p:nvPr/>
        </p:nvSpPr>
        <p:spPr>
          <a:xfrm>
            <a:off x="7818837" y="2469485"/>
            <a:ext cx="304800" cy="1097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p:cNvCxnSpPr>
            <a:stCxn id="35" idx="3"/>
          </p:cNvCxnSpPr>
          <p:nvPr/>
        </p:nvCxnSpPr>
        <p:spPr>
          <a:xfrm flipH="1">
            <a:off x="5291338" y="2563144"/>
            <a:ext cx="2572136" cy="1622589"/>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230873" y="2646269"/>
            <a:ext cx="2878087" cy="42117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5165287" y="4181856"/>
            <a:ext cx="304800" cy="1097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5165287" y="5681472"/>
            <a:ext cx="304800" cy="1097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矢印コネクタ 52"/>
          <p:cNvCxnSpPr>
            <a:stCxn id="51" idx="4"/>
          </p:cNvCxnSpPr>
          <p:nvPr/>
        </p:nvCxnSpPr>
        <p:spPr>
          <a:xfrm>
            <a:off x="5317687" y="4291584"/>
            <a:ext cx="0" cy="13898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54" name="Picture 3" descr="F:\ASA\WinShotSaveHome\img\WS000022.JPG"/>
          <p:cNvPicPr>
            <a:picLocks noChangeAspect="1" noChangeArrowheads="1"/>
          </p:cNvPicPr>
          <p:nvPr/>
        </p:nvPicPr>
        <p:blipFill>
          <a:blip r:embed="rId3" cstate="print"/>
          <a:srcRect/>
          <a:stretch>
            <a:fillRect/>
          </a:stretch>
        </p:blipFill>
        <p:spPr bwMode="auto">
          <a:xfrm>
            <a:off x="458225" y="1533212"/>
            <a:ext cx="2480222" cy="2414954"/>
          </a:xfrm>
          <a:prstGeom prst="rect">
            <a:avLst/>
          </a:prstGeom>
          <a:noFill/>
        </p:spPr>
      </p:pic>
      <p:sp>
        <p:nvSpPr>
          <p:cNvPr id="55" name="円/楕円 54"/>
          <p:cNvSpPr/>
          <p:nvPr/>
        </p:nvSpPr>
        <p:spPr>
          <a:xfrm>
            <a:off x="2388979" y="1725773"/>
            <a:ext cx="304800" cy="1097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p:nvSpPr>
        <p:spPr>
          <a:xfrm>
            <a:off x="1124367" y="2274413"/>
            <a:ext cx="304800" cy="1097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a:off x="1124367" y="2536541"/>
            <a:ext cx="304800" cy="1097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p:nvPr/>
        </p:nvCxnSpPr>
        <p:spPr>
          <a:xfrm flipH="1">
            <a:off x="1429167" y="1835501"/>
            <a:ext cx="959813" cy="438912"/>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56" idx="4"/>
            <a:endCxn id="57" idx="0"/>
          </p:cNvCxnSpPr>
          <p:nvPr/>
        </p:nvCxnSpPr>
        <p:spPr>
          <a:xfrm>
            <a:off x="1276767" y="2384141"/>
            <a:ext cx="0" cy="1524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1346738" y="2365248"/>
            <a:ext cx="3818549" cy="18166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1276767" y="2646269"/>
            <a:ext cx="3818549" cy="303520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6813828" y="3293626"/>
            <a:ext cx="1415772" cy="369332"/>
          </a:xfrm>
          <a:prstGeom prst="rect">
            <a:avLst/>
          </a:prstGeom>
          <a:noFill/>
        </p:spPr>
        <p:txBody>
          <a:bodyPr wrap="none" rtlCol="0">
            <a:spAutoFit/>
          </a:bodyPr>
          <a:lstStyle/>
          <a:p>
            <a:r>
              <a:rPr kumimoji="1" lang="ja-JP" altLang="en-US" dirty="0" smtClean="0"/>
              <a:t>ワークフロー</a:t>
            </a:r>
            <a:endParaRPr kumimoji="1" lang="ja-JP" altLang="en-US" dirty="0"/>
          </a:p>
        </p:txBody>
      </p:sp>
      <p:cxnSp>
        <p:nvCxnSpPr>
          <p:cNvPr id="65" name="直線矢印コネクタ 64"/>
          <p:cNvCxnSpPr>
            <a:stCxn id="63" idx="1"/>
          </p:cNvCxnSpPr>
          <p:nvPr/>
        </p:nvCxnSpPr>
        <p:spPr>
          <a:xfrm flipV="1">
            <a:off x="6813828" y="3293626"/>
            <a:ext cx="0"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2559667" y="1823309"/>
            <a:ext cx="5259170" cy="70104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25" name="Picture 2" descr="F:\ASA\WinShotSaveHome\img\WS000021.JPG"/>
          <p:cNvPicPr>
            <a:picLocks noChangeAspect="1" noChangeArrowheads="1"/>
          </p:cNvPicPr>
          <p:nvPr/>
        </p:nvPicPr>
        <p:blipFill>
          <a:blip r:embed="rId4" cstate="print"/>
          <a:srcRect/>
          <a:stretch>
            <a:fillRect/>
          </a:stretch>
        </p:blipFill>
        <p:spPr bwMode="auto">
          <a:xfrm>
            <a:off x="458225" y="4181856"/>
            <a:ext cx="2480222" cy="1924835"/>
          </a:xfrm>
          <a:prstGeom prst="rect">
            <a:avLst/>
          </a:prstGeom>
          <a:noFill/>
        </p:spPr>
      </p:pic>
      <p:cxnSp>
        <p:nvCxnSpPr>
          <p:cNvPr id="26" name="直線矢印コネクタ 25"/>
          <p:cNvCxnSpPr/>
          <p:nvPr/>
        </p:nvCxnSpPr>
        <p:spPr>
          <a:xfrm>
            <a:off x="1305570" y="2670048"/>
            <a:ext cx="279390" cy="2218944"/>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52" idx="4"/>
          </p:cNvCxnSpPr>
          <p:nvPr/>
        </p:nvCxnSpPr>
        <p:spPr>
          <a:xfrm>
            <a:off x="5317687" y="5791200"/>
            <a:ext cx="1790249" cy="902208"/>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229600" y="1894960"/>
            <a:ext cx="796245" cy="4432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3108961" y="1835502"/>
            <a:ext cx="5120640" cy="4708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nvGraphicFramePr>
        <p:xfrm>
          <a:off x="171449" y="919519"/>
          <a:ext cx="8705849" cy="4312920"/>
        </p:xfrm>
        <a:graphic>
          <a:graphicData uri="http://schemas.openxmlformats.org/drawingml/2006/table">
            <a:tbl>
              <a:tblPr firstRow="1" bandRow="1">
                <a:tableStyleId>{5C22544A-7EE6-4342-B048-85BDC9FD1C3A}</a:tableStyleId>
              </a:tblPr>
              <a:tblGrid>
                <a:gridCol w="371475"/>
                <a:gridCol w="1449999"/>
                <a:gridCol w="994117"/>
                <a:gridCol w="609600"/>
                <a:gridCol w="816864"/>
                <a:gridCol w="987552"/>
                <a:gridCol w="694944"/>
                <a:gridCol w="463296"/>
                <a:gridCol w="2318002"/>
              </a:tblGrid>
              <a:tr h="260247">
                <a:tc>
                  <a:txBody>
                    <a:bodyPr/>
                    <a:lstStyle/>
                    <a:p>
                      <a:pPr algn="ctr"/>
                      <a:r>
                        <a:rPr kumimoji="1" lang="ja-JP" altLang="en-US" sz="1100" dirty="0" smtClean="0"/>
                        <a:t>番号</a:t>
                      </a:r>
                      <a:endParaRPr kumimoji="1" lang="ja-JP" altLang="en-US" sz="1100" dirty="0"/>
                    </a:p>
                  </a:txBody>
                  <a:tcPr anchor="ctr"/>
                </a:tc>
                <a:tc>
                  <a:txBody>
                    <a:bodyPr/>
                    <a:lstStyle/>
                    <a:p>
                      <a:pPr algn="ctr"/>
                      <a:r>
                        <a:rPr kumimoji="1" lang="ja-JP" altLang="en-US" sz="1100" dirty="0" smtClean="0"/>
                        <a:t>名称</a:t>
                      </a:r>
                      <a:endParaRPr kumimoji="1" lang="ja-JP" altLang="en-US" sz="1100" dirty="0"/>
                    </a:p>
                  </a:txBody>
                  <a:tcPr anchor="ctr"/>
                </a:tc>
                <a:tc>
                  <a:txBody>
                    <a:bodyPr/>
                    <a:lstStyle/>
                    <a:p>
                      <a:pPr algn="ctr"/>
                      <a:r>
                        <a:rPr kumimoji="1" lang="ja-JP" altLang="en-US" sz="1100" dirty="0" smtClean="0">
                          <a:solidFill>
                            <a:srgbClr val="FFFF00"/>
                          </a:solidFill>
                        </a:rPr>
                        <a:t>フロー</a:t>
                      </a:r>
                      <a:endParaRPr kumimoji="1" lang="en-US" altLang="ja-JP" sz="1100" dirty="0" smtClean="0">
                        <a:solidFill>
                          <a:srgbClr val="FFFF00"/>
                        </a:solidFill>
                      </a:endParaRPr>
                    </a:p>
                    <a:p>
                      <a:pPr algn="ctr"/>
                      <a:r>
                        <a:rPr kumimoji="1" lang="ja-JP" altLang="en-US" sz="1100" dirty="0" smtClean="0">
                          <a:solidFill>
                            <a:srgbClr val="FFFF00"/>
                          </a:solidFill>
                        </a:rPr>
                        <a:t>チャート式</a:t>
                      </a:r>
                      <a:endParaRPr kumimoji="1" lang="ja-JP" altLang="en-US" sz="1100" dirty="0">
                        <a:solidFill>
                          <a:srgbClr val="FFFF00"/>
                        </a:solidFill>
                      </a:endParaRPr>
                    </a:p>
                  </a:txBody>
                  <a:tcPr anchor="ctr"/>
                </a:tc>
                <a:tc>
                  <a:txBody>
                    <a:bodyPr/>
                    <a:lstStyle/>
                    <a:p>
                      <a:pPr algn="ctr"/>
                      <a:r>
                        <a:rPr kumimoji="1" lang="ja-JP" altLang="en-US" sz="1100" dirty="0" smtClean="0">
                          <a:solidFill>
                            <a:srgbClr val="FFFF00"/>
                          </a:solidFill>
                        </a:rPr>
                        <a:t>再実行</a:t>
                      </a:r>
                      <a:endParaRPr kumimoji="1" lang="en-US" altLang="ja-JP" sz="1100" dirty="0" smtClean="0">
                        <a:solidFill>
                          <a:srgbClr val="FFFF00"/>
                        </a:solidFill>
                      </a:endParaRPr>
                    </a:p>
                    <a:p>
                      <a:pPr algn="ctr"/>
                      <a:r>
                        <a:rPr kumimoji="1" lang="ja-JP" altLang="en-US" sz="1100" dirty="0" smtClean="0">
                          <a:solidFill>
                            <a:srgbClr val="FFFF00"/>
                          </a:solidFill>
                        </a:rPr>
                        <a:t>可能</a:t>
                      </a:r>
                      <a:endParaRPr kumimoji="1" lang="ja-JP" altLang="en-US" sz="1100" dirty="0">
                        <a:solidFill>
                          <a:srgbClr val="FFFF00"/>
                        </a:solidFill>
                      </a:endParaRPr>
                    </a:p>
                  </a:txBody>
                  <a:tcPr anchor="ctr"/>
                </a:tc>
                <a:tc>
                  <a:txBody>
                    <a:bodyPr/>
                    <a:lstStyle/>
                    <a:p>
                      <a:pPr algn="ctr"/>
                      <a:r>
                        <a:rPr kumimoji="1" lang="en-US" altLang="ja-JP" sz="1100" dirty="0" smtClean="0"/>
                        <a:t>R/Python</a:t>
                      </a:r>
                    </a:p>
                    <a:p>
                      <a:pPr algn="ctr"/>
                      <a:r>
                        <a:rPr kumimoji="1" lang="ja-JP" altLang="en-US" sz="1100" dirty="0" smtClean="0"/>
                        <a:t>の併用</a:t>
                      </a:r>
                      <a:endParaRPr kumimoji="1" lang="ja-JP" altLang="en-US" sz="1100" dirty="0"/>
                    </a:p>
                  </a:txBody>
                  <a:tcPr anchor="ctr"/>
                </a:tc>
                <a:tc>
                  <a:txBody>
                    <a:bodyPr/>
                    <a:lstStyle/>
                    <a:p>
                      <a:pPr algn="ctr"/>
                      <a:r>
                        <a:rPr kumimoji="1" lang="ja-JP" altLang="en-US" sz="1100" dirty="0" smtClean="0"/>
                        <a:t>構造方程式</a:t>
                      </a:r>
                      <a:endParaRPr kumimoji="1" lang="en-US" altLang="ja-JP" sz="1100" dirty="0" smtClean="0"/>
                    </a:p>
                    <a:p>
                      <a:pPr algn="ctr"/>
                      <a:r>
                        <a:rPr kumimoji="1" lang="ja-JP" altLang="en-US" sz="1100" dirty="0" smtClean="0"/>
                        <a:t>モデル</a:t>
                      </a:r>
                      <a:r>
                        <a:rPr kumimoji="1" lang="en-US" altLang="ja-JP" sz="1100" dirty="0" smtClean="0"/>
                        <a:t>(SEM)</a:t>
                      </a:r>
                      <a:endParaRPr kumimoji="1" lang="ja-JP" altLang="en-US" sz="1100" dirty="0"/>
                    </a:p>
                  </a:txBody>
                  <a:tcPr anchor="ctr"/>
                </a:tc>
                <a:tc>
                  <a:txBody>
                    <a:bodyPr/>
                    <a:lstStyle/>
                    <a:p>
                      <a:pPr algn="ctr"/>
                      <a:r>
                        <a:rPr kumimoji="1" lang="ja-JP" altLang="en-US" sz="1100" dirty="0" smtClean="0">
                          <a:solidFill>
                            <a:srgbClr val="FFFF00"/>
                          </a:solidFill>
                        </a:rPr>
                        <a:t>テキスト</a:t>
                      </a:r>
                      <a:endParaRPr kumimoji="1" lang="en-US" altLang="ja-JP" sz="1100" dirty="0" smtClean="0">
                        <a:solidFill>
                          <a:srgbClr val="FFFF00"/>
                        </a:solidFill>
                      </a:endParaRPr>
                    </a:p>
                    <a:p>
                      <a:pPr algn="ctr"/>
                      <a:r>
                        <a:rPr kumimoji="1" lang="ja-JP" altLang="en-US" sz="1100" dirty="0" smtClean="0">
                          <a:solidFill>
                            <a:srgbClr val="FFFF00"/>
                          </a:solidFill>
                        </a:rPr>
                        <a:t>分析</a:t>
                      </a:r>
                      <a:endParaRPr kumimoji="1" lang="ja-JP" altLang="en-US" sz="1100" dirty="0">
                        <a:solidFill>
                          <a:srgbClr val="FFFF00"/>
                        </a:solidFill>
                      </a:endParaRPr>
                    </a:p>
                  </a:txBody>
                  <a:tcPr anchor="ctr"/>
                </a:tc>
                <a:tc>
                  <a:txBody>
                    <a:bodyPr/>
                    <a:lstStyle/>
                    <a:p>
                      <a:pPr algn="ctr"/>
                      <a:r>
                        <a:rPr kumimoji="1" lang="ja-JP" altLang="en-US" sz="1100" dirty="0" smtClean="0"/>
                        <a:t>機械</a:t>
                      </a:r>
                      <a:endParaRPr kumimoji="1" lang="en-US" altLang="ja-JP" sz="1100" dirty="0" smtClean="0"/>
                    </a:p>
                    <a:p>
                      <a:pPr algn="ctr"/>
                      <a:r>
                        <a:rPr kumimoji="1" lang="ja-JP" altLang="en-US" sz="1100" dirty="0" smtClean="0"/>
                        <a:t>学習</a:t>
                      </a:r>
                      <a:endParaRPr kumimoji="1" lang="ja-JP" altLang="en-US" sz="1100" dirty="0"/>
                    </a:p>
                  </a:txBody>
                  <a:tcPr anchor="ctr"/>
                </a:tc>
                <a:tc>
                  <a:txBody>
                    <a:bodyPr/>
                    <a:lstStyle/>
                    <a:p>
                      <a:pPr algn="ctr"/>
                      <a:r>
                        <a:rPr kumimoji="1" lang="ja-JP" altLang="en-US" sz="1100" dirty="0" smtClean="0"/>
                        <a:t>備考</a:t>
                      </a:r>
                      <a:endParaRPr kumimoji="1" lang="ja-JP" altLang="en-US" sz="1100" dirty="0"/>
                    </a:p>
                  </a:txBody>
                  <a:tcPr anchor="ctr"/>
                </a:tc>
              </a:tr>
              <a:tr h="159040">
                <a:tc>
                  <a:txBody>
                    <a:bodyPr/>
                    <a:lstStyle/>
                    <a:p>
                      <a:pPr algn="ctr"/>
                      <a:r>
                        <a:rPr kumimoji="1" lang="en-US" altLang="ja-JP" sz="1100" dirty="0" smtClean="0"/>
                        <a:t>1a</a:t>
                      </a:r>
                      <a:endParaRPr kumimoji="1" lang="ja-JP" altLang="en-US" sz="1100" dirty="0"/>
                    </a:p>
                  </a:txBody>
                  <a:tcPr/>
                </a:tc>
                <a:tc>
                  <a:txBody>
                    <a:bodyPr/>
                    <a:lstStyle/>
                    <a:p>
                      <a:r>
                        <a:rPr kumimoji="1" lang="en-US" altLang="ja-JP" sz="1100" dirty="0" smtClean="0"/>
                        <a:t>Excel(GUI)</a:t>
                      </a:r>
                      <a:endParaRPr kumimoji="1" lang="ja-JP" alt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a:t>
                      </a:r>
                      <a:endParaRPr kumimoji="1" lang="ja-JP" altLang="en-US" sz="1100" dirty="0" smtClean="0"/>
                    </a:p>
                  </a:txBody>
                  <a:tcPr/>
                </a:tc>
                <a:tc>
                  <a:txBody>
                    <a:bodyPr/>
                    <a:lstStyle/>
                    <a:p>
                      <a:pPr algn="ctr"/>
                      <a:r>
                        <a:rPr kumimoji="1" lang="en-US" altLang="ja-JP"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endParaRPr kumimoji="1" lang="ja-JP" altLang="en-US" sz="1100" dirty="0"/>
                    </a:p>
                  </a:txBody>
                  <a:tcPr/>
                </a:tc>
              </a:tr>
              <a:tr h="159040">
                <a:tc>
                  <a:txBody>
                    <a:bodyPr/>
                    <a:lstStyle/>
                    <a:p>
                      <a:pPr algn="ctr"/>
                      <a:r>
                        <a:rPr kumimoji="1" lang="en-US" altLang="ja-JP" sz="1100" dirty="0" smtClean="0"/>
                        <a:t>1b</a:t>
                      </a:r>
                      <a:endParaRPr kumimoji="1" lang="ja-JP" altLang="en-US" sz="1100" dirty="0"/>
                    </a:p>
                  </a:txBody>
                  <a:tcPr/>
                </a:tc>
                <a:tc>
                  <a:txBody>
                    <a:bodyPr/>
                    <a:lstStyle/>
                    <a:p>
                      <a:r>
                        <a:rPr kumimoji="1" lang="en-US" altLang="ja-JP" sz="1100" dirty="0" smtClean="0"/>
                        <a:t>Excel(</a:t>
                      </a:r>
                      <a:r>
                        <a:rPr kumimoji="1" lang="ja-JP" altLang="en-US" sz="1100" dirty="0" smtClean="0"/>
                        <a:t>マクロ</a:t>
                      </a:r>
                      <a:r>
                        <a:rPr kumimoji="1" lang="en-US" altLang="ja-JP" sz="1100" dirty="0" smtClean="0"/>
                        <a:t>)</a:t>
                      </a:r>
                      <a:endParaRPr kumimoji="1" lang="ja-JP" alt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a:t>
                      </a:r>
                      <a:endParaRPr kumimoji="1" lang="ja-JP" altLang="en-US" sz="11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t>○</a:t>
                      </a:r>
                    </a:p>
                  </a:txBody>
                  <a:tcPr/>
                </a:tc>
                <a:tc>
                  <a:txBody>
                    <a:bodyPr/>
                    <a:lstStyle/>
                    <a:p>
                      <a:pPr algn="ctr"/>
                      <a:r>
                        <a:rPr kumimoji="1" lang="en-US" altLang="ja-JP"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endParaRPr kumimoji="1" lang="ja-JP" altLang="en-US" sz="1100" dirty="0"/>
                    </a:p>
                  </a:txBody>
                  <a:tcPr/>
                </a:tc>
              </a:tr>
              <a:tr h="159040">
                <a:tc>
                  <a:txBody>
                    <a:bodyPr/>
                    <a:lstStyle/>
                    <a:p>
                      <a:pPr algn="ctr"/>
                      <a:r>
                        <a:rPr kumimoji="1" lang="en-US" altLang="ja-JP" sz="1100" dirty="0" smtClean="0"/>
                        <a:t>2</a:t>
                      </a:r>
                      <a:endParaRPr kumimoji="1" lang="ja-JP" altLang="en-US" sz="1100" dirty="0"/>
                    </a:p>
                  </a:txBody>
                  <a:tcPr/>
                </a:tc>
                <a:tc>
                  <a:txBody>
                    <a:bodyPr/>
                    <a:lstStyle/>
                    <a:p>
                      <a:r>
                        <a:rPr kumimoji="1" lang="en-US" altLang="ja-JP" sz="1100" dirty="0" smtClean="0">
                          <a:solidFill>
                            <a:srgbClr val="0070C0"/>
                          </a:solidFill>
                        </a:rPr>
                        <a:t>KHCoder</a:t>
                      </a:r>
                      <a:endParaRPr kumimoji="1" lang="ja-JP" altLang="en-US" sz="11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a:t>
                      </a:r>
                      <a:r>
                        <a:rPr kumimoji="1" lang="ja-JP" altLang="en-US" sz="1100" dirty="0" smtClean="0"/>
                        <a:t>（メニュー）</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a:t>
                      </a:r>
                      <a:endParaRPr kumimoji="1" lang="ja-JP" altLang="en-US" sz="11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a:t>
                      </a:r>
                      <a:endParaRPr kumimoji="1" lang="ja-JP" altLang="en-US" sz="11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a:t>
                      </a:r>
                      <a:endParaRPr kumimoji="1" lang="ja-JP" altLang="en-US" sz="11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rPr>
                        <a:t>○</a:t>
                      </a:r>
                    </a:p>
                  </a:txBody>
                  <a:tcPr/>
                </a:tc>
                <a:tc>
                  <a:txBody>
                    <a:bodyPr/>
                    <a:lstStyle/>
                    <a:p>
                      <a:pPr algn="ctr"/>
                      <a:r>
                        <a:rPr kumimoji="1" lang="en-US" altLang="ja-JP" sz="1100" dirty="0" smtClean="0"/>
                        <a:t>-</a:t>
                      </a:r>
                      <a:endParaRPr kumimoji="1" lang="ja-JP" altLang="en-US" sz="1100" dirty="0"/>
                    </a:p>
                  </a:txBody>
                  <a:tcPr/>
                </a:tc>
                <a:tc>
                  <a:txBody>
                    <a:bodyPr/>
                    <a:lstStyle/>
                    <a:p>
                      <a:endParaRPr kumimoji="1" lang="ja-JP" altLang="en-US" sz="1100" dirty="0"/>
                    </a:p>
                  </a:txBody>
                  <a:tcPr/>
                </a:tc>
              </a:tr>
              <a:tr h="159040">
                <a:tc>
                  <a:txBody>
                    <a:bodyPr/>
                    <a:lstStyle/>
                    <a:p>
                      <a:pPr algn="ctr"/>
                      <a:r>
                        <a:rPr kumimoji="1" lang="en-US" altLang="ja-JP" sz="1100" dirty="0" smtClean="0"/>
                        <a:t>3</a:t>
                      </a:r>
                      <a:endParaRPr kumimoji="1" lang="ja-JP" altLang="en-US" sz="1100" dirty="0"/>
                    </a:p>
                  </a:txBody>
                  <a:tcPr/>
                </a:tc>
                <a:tc>
                  <a:txBody>
                    <a:bodyPr/>
                    <a:lstStyle/>
                    <a:p>
                      <a:r>
                        <a:rPr kumimoji="1" lang="en-US" altLang="ja-JP" sz="1100" dirty="0" smtClean="0">
                          <a:solidFill>
                            <a:srgbClr val="0070C0"/>
                          </a:solidFill>
                        </a:rPr>
                        <a:t>TextMagic</a:t>
                      </a:r>
                      <a:endParaRPr kumimoji="1" lang="ja-JP" altLang="en-US" sz="11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a:t>
                      </a:r>
                      <a:r>
                        <a:rPr kumimoji="1" lang="ja-JP" altLang="en-US" sz="1100" dirty="0" smtClean="0"/>
                        <a:t>（メニュー）</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t>○</a:t>
                      </a:r>
                    </a:p>
                  </a:txBody>
                  <a:tcPr/>
                </a:tc>
                <a:tc>
                  <a:txBody>
                    <a:bodyPr/>
                    <a:lstStyle/>
                    <a:p>
                      <a:pPr algn="ctr"/>
                      <a:r>
                        <a:rPr kumimoji="1" lang="en-US" altLang="ja-JP"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pPr algn="ctr"/>
                      <a:r>
                        <a:rPr kumimoji="1" lang="ja-JP" altLang="en-US" sz="1100" dirty="0" smtClean="0">
                          <a:solidFill>
                            <a:srgbClr val="C00000"/>
                          </a:solidFill>
                        </a:rPr>
                        <a:t>○</a:t>
                      </a:r>
                      <a:endParaRPr kumimoji="1" lang="ja-JP" altLang="en-US" sz="1100" dirty="0">
                        <a:solidFill>
                          <a:srgbClr val="C00000"/>
                        </a:solidFill>
                      </a:endParaRPr>
                    </a:p>
                  </a:txBody>
                  <a:tcPr/>
                </a:tc>
                <a:tc>
                  <a:txBody>
                    <a:bodyPr/>
                    <a:lstStyle/>
                    <a:p>
                      <a:pPr algn="ctr"/>
                      <a:r>
                        <a:rPr kumimoji="1" lang="en-US" altLang="ja-JP" sz="1100" dirty="0" smtClean="0"/>
                        <a:t>-</a:t>
                      </a:r>
                      <a:endParaRPr kumimoji="1" lang="ja-JP" altLang="en-US" sz="1100" dirty="0"/>
                    </a:p>
                  </a:txBody>
                  <a:tcPr/>
                </a:tc>
                <a:tc>
                  <a:txBody>
                    <a:bodyPr/>
                    <a:lstStyle/>
                    <a:p>
                      <a:endParaRPr kumimoji="1" lang="ja-JP" altLang="en-US" sz="1100" dirty="0"/>
                    </a:p>
                  </a:txBody>
                  <a:tcPr/>
                </a:tc>
              </a:tr>
              <a:tr h="159040">
                <a:tc>
                  <a:txBody>
                    <a:bodyPr/>
                    <a:lstStyle/>
                    <a:p>
                      <a:pPr algn="ctr"/>
                      <a:r>
                        <a:rPr kumimoji="1" lang="en-US" altLang="ja-JP" sz="1100" dirty="0" smtClean="0"/>
                        <a:t>4</a:t>
                      </a:r>
                      <a:endParaRPr kumimoji="1" lang="ja-JP" altLang="en-US" sz="1100" dirty="0"/>
                    </a:p>
                  </a:txBody>
                  <a:tcPr/>
                </a:tc>
                <a:tc>
                  <a:txBody>
                    <a:bodyPr/>
                    <a:lstStyle/>
                    <a:p>
                      <a:r>
                        <a:rPr kumimoji="1" lang="en-US" altLang="ja-JP" sz="1100" dirty="0" err="1" smtClean="0"/>
                        <a:t>QlikView</a:t>
                      </a:r>
                      <a:r>
                        <a:rPr kumimoji="1" lang="en-US" altLang="ja-JP" sz="1100" dirty="0" smtClean="0"/>
                        <a:t>/</a:t>
                      </a:r>
                      <a:r>
                        <a:rPr kumimoji="1" lang="en-US" altLang="ja-JP" sz="1100" dirty="0" err="1" smtClean="0"/>
                        <a:t>QlikSense</a:t>
                      </a:r>
                      <a:endParaRPr kumimoji="1" lang="ja-JP" alt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a:t>
                      </a:r>
                      <a:r>
                        <a:rPr kumimoji="1" lang="ja-JP" altLang="en-US" sz="1100" dirty="0" smtClean="0"/>
                        <a:t>（メニュー）</a:t>
                      </a:r>
                    </a:p>
                  </a:txBody>
                  <a:tcPr/>
                </a:tc>
                <a:tc>
                  <a:txBody>
                    <a:bodyPr/>
                    <a:lstStyle/>
                    <a:p>
                      <a:pPr algn="ctr"/>
                      <a:endParaRPr kumimoji="1" lang="ja-JP" altLang="en-US" sz="1100" dirty="0"/>
                    </a:p>
                  </a:txBody>
                  <a:tcPr/>
                </a:tc>
                <a:tc>
                  <a:txBody>
                    <a:bodyPr/>
                    <a:lstStyle/>
                    <a:p>
                      <a:pPr algn="ctr"/>
                      <a:endParaRPr kumimoji="1" lang="ja-JP" alt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smtClean="0"/>
                    </a:p>
                  </a:txBody>
                  <a:tcPr/>
                </a:tc>
                <a:tc>
                  <a:txBody>
                    <a:bodyPr/>
                    <a:lstStyle/>
                    <a:p>
                      <a:pPr algn="ctr"/>
                      <a:endParaRPr kumimoji="1" lang="ja-JP" altLang="en-US" sz="1100" dirty="0"/>
                    </a:p>
                  </a:txBody>
                  <a:tcPr/>
                </a:tc>
                <a:tc>
                  <a:txBody>
                    <a:bodyPr/>
                    <a:lstStyle/>
                    <a:p>
                      <a:pPr algn="ctr"/>
                      <a:endParaRPr kumimoji="1" lang="ja-JP" altLang="en-US" sz="1100" dirty="0"/>
                    </a:p>
                  </a:txBody>
                  <a:tcPr/>
                </a:tc>
                <a:tc>
                  <a:txBody>
                    <a:bodyPr/>
                    <a:lstStyle/>
                    <a:p>
                      <a:endParaRPr kumimoji="1" lang="ja-JP" altLang="en-US" sz="1100" dirty="0"/>
                    </a:p>
                  </a:txBody>
                  <a:tcPr/>
                </a:tc>
              </a:tr>
              <a:tr h="159040">
                <a:tc>
                  <a:txBody>
                    <a:bodyPr/>
                    <a:lstStyle/>
                    <a:p>
                      <a:pPr algn="ctr"/>
                      <a:r>
                        <a:rPr kumimoji="1" lang="en-US" altLang="ja-JP" sz="1100" dirty="0" smtClean="0"/>
                        <a:t>5</a:t>
                      </a:r>
                      <a:endParaRPr kumimoji="1" lang="ja-JP" altLang="en-US" sz="1100" dirty="0"/>
                    </a:p>
                  </a:txBody>
                  <a:tcPr/>
                </a:tc>
                <a:tc>
                  <a:txBody>
                    <a:bodyPr/>
                    <a:lstStyle/>
                    <a:p>
                      <a:r>
                        <a:rPr kumimoji="1" lang="en-US" altLang="ja-JP" sz="1100" dirty="0" smtClean="0"/>
                        <a:t>Tableau</a:t>
                      </a:r>
                      <a:endParaRPr kumimoji="1" lang="ja-JP" alt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smtClean="0"/>
                        <a:t>-</a:t>
                      </a:r>
                      <a:r>
                        <a:rPr kumimoji="1" lang="ja-JP" altLang="en-US" sz="1100" dirty="0" smtClean="0"/>
                        <a:t>（メニュー）</a:t>
                      </a:r>
                    </a:p>
                  </a:txBody>
                  <a:tcPr/>
                </a:tc>
                <a:tc>
                  <a:txBody>
                    <a:bodyPr/>
                    <a:lstStyle/>
                    <a:p>
                      <a:pPr algn="ctr"/>
                      <a:endParaRPr kumimoji="1" lang="ja-JP" altLang="en-US" sz="1100" dirty="0"/>
                    </a:p>
                  </a:txBody>
                  <a:tcPr/>
                </a:tc>
                <a:tc>
                  <a:txBody>
                    <a:bodyPr/>
                    <a:lstStyle/>
                    <a:p>
                      <a:pPr algn="ctr"/>
                      <a:endParaRPr kumimoji="1" lang="ja-JP" alt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smtClean="0"/>
                    </a:p>
                  </a:txBody>
                  <a:tcPr/>
                </a:tc>
                <a:tc>
                  <a:txBody>
                    <a:bodyPr/>
                    <a:lstStyle/>
                    <a:p>
                      <a:pPr algn="ctr"/>
                      <a:endParaRPr kumimoji="1" lang="ja-JP" altLang="en-US" sz="1100" dirty="0"/>
                    </a:p>
                  </a:txBody>
                  <a:tcPr/>
                </a:tc>
                <a:tc>
                  <a:txBody>
                    <a:bodyPr/>
                    <a:lstStyle/>
                    <a:p>
                      <a:pPr algn="ctr"/>
                      <a:endParaRPr kumimoji="1" lang="ja-JP" altLang="en-US" sz="1100" dirty="0"/>
                    </a:p>
                  </a:txBody>
                  <a:tcPr/>
                </a:tc>
                <a:tc>
                  <a:txBody>
                    <a:bodyPr/>
                    <a:lstStyle/>
                    <a:p>
                      <a:endParaRPr kumimoji="1" lang="ja-JP" altLang="en-US" sz="1100" dirty="0"/>
                    </a:p>
                  </a:txBody>
                  <a:tcPr/>
                </a:tc>
              </a:tr>
              <a:tr h="159040">
                <a:tc>
                  <a:txBody>
                    <a:bodyPr/>
                    <a:lstStyle/>
                    <a:p>
                      <a:pPr algn="ctr"/>
                      <a:r>
                        <a:rPr kumimoji="1" lang="en-US" altLang="ja-JP" sz="1100" dirty="0" smtClean="0"/>
                        <a:t>6</a:t>
                      </a:r>
                      <a:endParaRPr kumimoji="1" lang="ja-JP" altLang="en-US" sz="1100" dirty="0"/>
                    </a:p>
                  </a:txBody>
                  <a:tcPr/>
                </a:tc>
                <a:tc>
                  <a:txBody>
                    <a:bodyPr/>
                    <a:lstStyle/>
                    <a:p>
                      <a:r>
                        <a:rPr kumimoji="1" lang="en-US" altLang="ja-JP" sz="1100" dirty="0" smtClean="0"/>
                        <a:t>SPSS Modeler</a:t>
                      </a:r>
                      <a:endParaRPr kumimoji="1" lang="ja-JP" alt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t>○</a:t>
                      </a:r>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t>○</a:t>
                      </a:r>
                      <a:r>
                        <a:rPr kumimoji="1" lang="en-US" altLang="ja-JP" sz="1100" dirty="0" smtClean="0"/>
                        <a:t>?</a:t>
                      </a:r>
                      <a:endParaRPr kumimoji="1" lang="ja-JP" altLang="en-US" sz="1100" dirty="0" smtClean="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endParaRPr kumimoji="1" lang="ja-JP" altLang="en-US" sz="1100" dirty="0"/>
                    </a:p>
                  </a:txBody>
                  <a:tcPr/>
                </a:tc>
              </a:tr>
              <a:tr h="159040">
                <a:tc>
                  <a:txBody>
                    <a:bodyPr/>
                    <a:lstStyle/>
                    <a:p>
                      <a:pPr algn="ctr"/>
                      <a:r>
                        <a:rPr kumimoji="1" lang="en-US" altLang="ja-JP" sz="1100" dirty="0" smtClean="0"/>
                        <a:t>7</a:t>
                      </a:r>
                      <a:endParaRPr kumimoji="1" lang="ja-JP" altLang="en-US" sz="1100" dirty="0"/>
                    </a:p>
                  </a:txBody>
                  <a:tcPr/>
                </a:tc>
                <a:tc>
                  <a:txBody>
                    <a:bodyPr/>
                    <a:lstStyle/>
                    <a:p>
                      <a:r>
                        <a:rPr kumimoji="1" lang="en-US" altLang="ja-JP" sz="1100" dirty="0" smtClean="0"/>
                        <a:t>SAS Studio</a:t>
                      </a:r>
                      <a:endParaRPr kumimoji="1" lang="ja-JP" alt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t>○</a:t>
                      </a:r>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pPr algn="ctr"/>
                      <a:r>
                        <a:rPr kumimoji="1" lang="ja-JP" altLang="en-US" sz="1100" dirty="0" smtClean="0"/>
                        <a:t>○</a:t>
                      </a:r>
                      <a:r>
                        <a:rPr kumimoji="1" lang="en-US" altLang="ja-JP" sz="1100" dirty="0" smtClean="0"/>
                        <a:t>?</a:t>
                      </a:r>
                      <a:endParaRPr kumimoji="1" lang="ja-JP" altLang="en-US" sz="1100" dirty="0"/>
                    </a:p>
                  </a:txBody>
                  <a:tcPr/>
                </a:tc>
                <a:tc>
                  <a:txBody>
                    <a:bodyPr/>
                    <a:lstStyle/>
                    <a:p>
                      <a:pPr algn="ctr"/>
                      <a:r>
                        <a:rPr kumimoji="1" lang="ja-JP" altLang="en-US" sz="1100" dirty="0" smtClean="0"/>
                        <a:t>○</a:t>
                      </a:r>
                      <a:r>
                        <a:rPr kumimoji="1" lang="en-US" altLang="ja-JP" sz="1100" dirty="0" smtClean="0"/>
                        <a:t>?</a:t>
                      </a:r>
                      <a:endParaRPr kumimoji="1" lang="ja-JP" altLang="en-US" sz="1100" dirty="0"/>
                    </a:p>
                  </a:txBody>
                  <a:tcPr/>
                </a:tc>
                <a:tc>
                  <a:txBody>
                    <a:bodyPr/>
                    <a:lstStyle/>
                    <a:p>
                      <a:pPr algn="ctr"/>
                      <a:r>
                        <a:rPr kumimoji="1" lang="en-US" altLang="ja-JP" sz="1100" dirty="0" smtClean="0"/>
                        <a:t>?</a:t>
                      </a:r>
                      <a:endParaRPr kumimoji="1" lang="ja-JP" altLang="en-US" sz="1100" dirty="0"/>
                    </a:p>
                  </a:txBody>
                  <a:tcPr/>
                </a:tc>
                <a:tc>
                  <a:txBody>
                    <a:bodyPr/>
                    <a:lstStyle/>
                    <a:p>
                      <a:endParaRPr kumimoji="1" lang="ja-JP" altLang="en-US" sz="1100"/>
                    </a:p>
                  </a:txBody>
                  <a:tcPr/>
                </a:tc>
              </a:tr>
              <a:tr h="159040">
                <a:tc>
                  <a:txBody>
                    <a:bodyPr/>
                    <a:lstStyle/>
                    <a:p>
                      <a:pPr algn="ctr"/>
                      <a:r>
                        <a:rPr kumimoji="1" lang="en-US" altLang="ja-JP" sz="1100" dirty="0" smtClean="0"/>
                        <a:t>8</a:t>
                      </a:r>
                      <a:endParaRPr kumimoji="1" lang="ja-JP" altLang="en-US" sz="1100" dirty="0"/>
                    </a:p>
                  </a:txBody>
                  <a:tcPr/>
                </a:tc>
                <a:tc>
                  <a:txBody>
                    <a:bodyPr/>
                    <a:lstStyle/>
                    <a:p>
                      <a:r>
                        <a:rPr kumimoji="1" lang="en-US" altLang="ja-JP" sz="1100" dirty="0" smtClean="0"/>
                        <a:t>R Studio</a:t>
                      </a:r>
                      <a:endParaRPr kumimoji="1" lang="ja-JP" altLang="en-US" sz="1100" dirty="0"/>
                    </a:p>
                  </a:txBody>
                  <a:tcPr/>
                </a:tc>
                <a:tc>
                  <a:txBody>
                    <a:bodyPr/>
                    <a:lstStyle/>
                    <a:p>
                      <a:pPr algn="ctr"/>
                      <a:r>
                        <a:rPr kumimoji="1" lang="en-US" altLang="ja-JP" sz="1100" dirty="0" smtClean="0"/>
                        <a:t>-(</a:t>
                      </a:r>
                      <a:r>
                        <a:rPr kumimoji="1" lang="ja-JP" altLang="en-US" sz="1100" dirty="0" smtClean="0"/>
                        <a:t>プログラム）</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en-US" altLang="ja-JP" sz="1100" dirty="0" smtClean="0"/>
                        <a:t>R</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r>
                        <a:rPr kumimoji="1" lang="en-US" altLang="ja-JP" sz="1100" dirty="0" smtClean="0"/>
                        <a:t>OSS</a:t>
                      </a:r>
                      <a:endParaRPr kumimoji="1" lang="ja-JP" altLang="en-US" sz="1100" dirty="0"/>
                    </a:p>
                  </a:txBody>
                  <a:tcPr/>
                </a:tc>
              </a:tr>
              <a:tr h="159040">
                <a:tc>
                  <a:txBody>
                    <a:bodyPr/>
                    <a:lstStyle/>
                    <a:p>
                      <a:pPr algn="ctr"/>
                      <a:r>
                        <a:rPr kumimoji="1" lang="en-US" altLang="ja-JP" sz="1100" dirty="0" smtClean="0"/>
                        <a:t>9</a:t>
                      </a:r>
                      <a:endParaRPr kumimoji="1" lang="ja-JP" altLang="en-US" sz="1100" dirty="0"/>
                    </a:p>
                  </a:txBody>
                  <a:tcPr/>
                </a:tc>
                <a:tc>
                  <a:txBody>
                    <a:bodyPr/>
                    <a:lstStyle/>
                    <a:p>
                      <a:r>
                        <a:rPr kumimoji="1" lang="en-US" altLang="ja-JP" sz="1100" dirty="0" err="1" smtClean="0"/>
                        <a:t>Deducer</a:t>
                      </a:r>
                      <a:endParaRPr kumimoji="1" lang="ja-JP" altLang="en-US" sz="1100" dirty="0"/>
                    </a:p>
                  </a:txBody>
                  <a:tcPr/>
                </a:tc>
                <a:tc>
                  <a:txBody>
                    <a:bodyPr/>
                    <a:lstStyle/>
                    <a:p>
                      <a:pPr algn="ctr"/>
                      <a:r>
                        <a:rPr kumimoji="1" lang="en-US" altLang="ja-JP" sz="1100" dirty="0" smtClean="0"/>
                        <a:t>-</a:t>
                      </a:r>
                      <a:r>
                        <a:rPr kumimoji="1" lang="ja-JP" altLang="en-US" sz="1100" dirty="0" smtClean="0"/>
                        <a:t>（メニュー）</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en-US" altLang="ja-JP" sz="1100" dirty="0" smtClean="0"/>
                        <a:t>R</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endParaRPr kumimoji="1" lang="ja-JP" altLang="en-US" sz="1100" dirty="0"/>
                    </a:p>
                  </a:txBody>
                  <a:tcPr/>
                </a:tc>
              </a:tr>
              <a:tr h="159040">
                <a:tc>
                  <a:txBody>
                    <a:bodyPr/>
                    <a:lstStyle/>
                    <a:p>
                      <a:pPr algn="ctr"/>
                      <a:r>
                        <a:rPr kumimoji="1" lang="en-US" altLang="ja-JP" sz="1100" dirty="0" smtClean="0"/>
                        <a:t>10</a:t>
                      </a:r>
                      <a:endParaRPr kumimoji="1" lang="ja-JP" altLang="en-US" sz="1100" dirty="0"/>
                    </a:p>
                  </a:txBody>
                  <a:tcPr/>
                </a:tc>
                <a:tc>
                  <a:txBody>
                    <a:bodyPr/>
                    <a:lstStyle/>
                    <a:p>
                      <a:r>
                        <a:rPr kumimoji="1" lang="en-US" altLang="ja-JP" sz="1100" dirty="0" err="1" smtClean="0">
                          <a:solidFill>
                            <a:srgbClr val="0070C0"/>
                          </a:solidFill>
                        </a:rPr>
                        <a:t>Jupyter</a:t>
                      </a:r>
                      <a:endParaRPr kumimoji="1" lang="ja-JP" altLang="en-US" sz="1100" dirty="0">
                        <a:solidFill>
                          <a:srgbClr val="0070C0"/>
                        </a:solidFill>
                      </a:endParaRPr>
                    </a:p>
                  </a:txBody>
                  <a:tcPr/>
                </a:tc>
                <a:tc>
                  <a:txBody>
                    <a:bodyPr/>
                    <a:lstStyle/>
                    <a:p>
                      <a:pPr algn="ctr"/>
                      <a:r>
                        <a:rPr kumimoji="1" lang="en-US" altLang="ja-JP" sz="1100" dirty="0" smtClean="0"/>
                        <a:t>-(</a:t>
                      </a:r>
                      <a:r>
                        <a:rPr kumimoji="1" lang="ja-JP" altLang="en-US" sz="1100" dirty="0" smtClean="0"/>
                        <a:t>プログラム）</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en-US" altLang="ja-JP" sz="1100" dirty="0" smtClean="0"/>
                        <a:t>R/Python</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solidFill>
                            <a:srgbClr val="C00000"/>
                          </a:solidFill>
                        </a:rPr>
                        <a:t>○</a:t>
                      </a:r>
                      <a:endParaRPr kumimoji="1" lang="ja-JP" altLang="en-US" sz="1100" dirty="0">
                        <a:solidFill>
                          <a:srgbClr val="C00000"/>
                        </a:solidFill>
                      </a:endParaRPr>
                    </a:p>
                  </a:txBody>
                  <a:tcPr/>
                </a:tc>
                <a:tc>
                  <a:txBody>
                    <a:bodyPr/>
                    <a:lstStyle/>
                    <a:p>
                      <a:pPr algn="ctr"/>
                      <a:r>
                        <a:rPr kumimoji="1" lang="ja-JP" altLang="en-US" sz="1100" dirty="0" smtClean="0"/>
                        <a:t>○</a:t>
                      </a:r>
                      <a:endParaRPr kumimoji="1" lang="ja-JP" altLang="en-US" sz="1100" dirty="0"/>
                    </a:p>
                  </a:txBody>
                  <a:tcPr/>
                </a:tc>
                <a:tc>
                  <a:txBody>
                    <a:bodyPr/>
                    <a:lstStyle/>
                    <a:p>
                      <a:r>
                        <a:rPr kumimoji="1" lang="en-US" altLang="ja-JP" sz="1100" dirty="0" smtClean="0"/>
                        <a:t>OSS</a:t>
                      </a:r>
                      <a:endParaRPr kumimoji="1" lang="ja-JP" altLang="en-US" sz="1100" dirty="0"/>
                    </a:p>
                  </a:txBody>
                  <a:tcPr/>
                </a:tc>
              </a:tr>
              <a:tr h="159040">
                <a:tc>
                  <a:txBody>
                    <a:bodyPr/>
                    <a:lstStyle/>
                    <a:p>
                      <a:pPr algn="ctr"/>
                      <a:r>
                        <a:rPr kumimoji="1" lang="en-US" altLang="ja-JP" sz="1100" dirty="0" smtClean="0"/>
                        <a:t>11</a:t>
                      </a:r>
                      <a:endParaRPr kumimoji="1" lang="ja-JP" altLang="en-US" sz="1100" dirty="0"/>
                    </a:p>
                  </a:txBody>
                  <a:tcPr/>
                </a:tc>
                <a:tc>
                  <a:txBody>
                    <a:bodyPr/>
                    <a:lstStyle/>
                    <a:p>
                      <a:r>
                        <a:rPr kumimoji="1" lang="en-US" altLang="ja-JP" sz="1100" dirty="0" smtClean="0">
                          <a:solidFill>
                            <a:srgbClr val="0070C0"/>
                          </a:solidFill>
                        </a:rPr>
                        <a:t>KNIME</a:t>
                      </a:r>
                      <a:endParaRPr kumimoji="1" lang="ja-JP" altLang="en-US" sz="1100" dirty="0">
                        <a:solidFill>
                          <a:srgbClr val="0070C0"/>
                        </a:solidFill>
                      </a:endParaRPr>
                    </a:p>
                  </a:txBody>
                  <a:tcPr/>
                </a:tc>
                <a:tc>
                  <a:txBody>
                    <a:bodyPr/>
                    <a:lstStyle/>
                    <a:p>
                      <a:pPr algn="ctr"/>
                      <a:r>
                        <a:rPr kumimoji="1" lang="ja-JP" altLang="en-US" sz="1100" dirty="0" smtClean="0">
                          <a:solidFill>
                            <a:srgbClr val="0070C0"/>
                          </a:solidFill>
                        </a:rPr>
                        <a:t>○</a:t>
                      </a:r>
                      <a:endParaRPr kumimoji="1" lang="ja-JP" altLang="en-US" sz="1100" dirty="0">
                        <a:solidFill>
                          <a:srgbClr val="0070C0"/>
                        </a:solidFill>
                      </a:endParaRPr>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en-US" altLang="ja-JP" sz="1100" dirty="0" smtClean="0"/>
                        <a:t>R/Python</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solidFill>
                            <a:srgbClr val="C00000"/>
                          </a:solidFill>
                        </a:rPr>
                        <a:t>○</a:t>
                      </a:r>
                      <a:endParaRPr kumimoji="1" lang="ja-JP" altLang="en-US" sz="1100" dirty="0">
                        <a:solidFill>
                          <a:srgbClr val="C00000"/>
                        </a:solidFill>
                      </a:endParaRPr>
                    </a:p>
                  </a:txBody>
                  <a:tcPr/>
                </a:tc>
                <a:tc>
                  <a:txBody>
                    <a:bodyPr/>
                    <a:lstStyle/>
                    <a:p>
                      <a:pPr algn="ctr"/>
                      <a:r>
                        <a:rPr kumimoji="1" lang="ja-JP" altLang="en-US" sz="1100" dirty="0" smtClean="0"/>
                        <a:t>○</a:t>
                      </a:r>
                      <a:endParaRPr kumimoji="1" lang="ja-JP" altLang="en-US" sz="1100" dirty="0"/>
                    </a:p>
                  </a:txBody>
                  <a:tcPr/>
                </a:tc>
                <a:tc>
                  <a:txBody>
                    <a:bodyPr/>
                    <a:lstStyle/>
                    <a:p>
                      <a:r>
                        <a:rPr kumimoji="1" lang="en-US" altLang="ja-JP" sz="1100" dirty="0" smtClean="0"/>
                        <a:t>OSS: 1000</a:t>
                      </a:r>
                      <a:r>
                        <a:rPr kumimoji="1" lang="ja-JP" altLang="en-US" sz="1100" dirty="0" smtClean="0"/>
                        <a:t>個以上の定義済みノード</a:t>
                      </a:r>
                      <a:endParaRPr kumimoji="1" lang="ja-JP" altLang="en-US" sz="1100" dirty="0"/>
                    </a:p>
                  </a:txBody>
                  <a:tcPr/>
                </a:tc>
              </a:tr>
              <a:tr h="159040">
                <a:tc>
                  <a:txBody>
                    <a:bodyPr/>
                    <a:lstStyle/>
                    <a:p>
                      <a:pPr algn="ctr"/>
                      <a:r>
                        <a:rPr kumimoji="1" lang="en-US" altLang="ja-JP" sz="1100" dirty="0" smtClean="0"/>
                        <a:t>12</a:t>
                      </a:r>
                      <a:endParaRPr kumimoji="1" lang="ja-JP" altLang="en-US" sz="1100" dirty="0"/>
                    </a:p>
                  </a:txBody>
                  <a:tcPr/>
                </a:tc>
                <a:tc>
                  <a:txBody>
                    <a:bodyPr/>
                    <a:lstStyle/>
                    <a:p>
                      <a:r>
                        <a:rPr kumimoji="1" lang="en-US" altLang="ja-JP" sz="1100" dirty="0" smtClean="0"/>
                        <a:t>R </a:t>
                      </a:r>
                      <a:r>
                        <a:rPr kumimoji="1" lang="en-US" altLang="ja-JP" sz="1100" dirty="0" err="1" smtClean="0"/>
                        <a:t>AnalyticFlow</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en-US" altLang="ja-JP" sz="1100" dirty="0" smtClean="0"/>
                        <a:t>R</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endParaRPr kumimoji="1" lang="ja-JP" altLang="en-US" sz="1100" dirty="0"/>
                    </a:p>
                  </a:txBody>
                  <a:tcPr/>
                </a:tc>
              </a:tr>
              <a:tr h="159040">
                <a:tc>
                  <a:txBody>
                    <a:bodyPr/>
                    <a:lstStyle/>
                    <a:p>
                      <a:pPr algn="ctr"/>
                      <a:r>
                        <a:rPr lang="en-US" altLang="ja-JP" sz="1100" dirty="0" smtClean="0"/>
                        <a:t>13</a:t>
                      </a:r>
                      <a:endParaRPr lang="ja-JP" altLang="en-US" sz="1100" dirty="0"/>
                    </a:p>
                  </a:txBody>
                  <a:tcPr/>
                </a:tc>
                <a:tc>
                  <a:txBody>
                    <a:bodyPr/>
                    <a:lstStyle/>
                    <a:p>
                      <a:r>
                        <a:rPr kumimoji="1" lang="en-US" altLang="ja-JP" sz="1100" dirty="0" err="1" smtClean="0"/>
                        <a:t>RapidMiner</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en-US" altLang="ja-JP" sz="1100" dirty="0" smtClean="0"/>
                        <a:t>R</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endParaRPr kumimoji="1" lang="ja-JP" altLang="en-US" sz="1100" dirty="0"/>
                    </a:p>
                  </a:txBody>
                  <a:tcPr/>
                </a:tc>
              </a:tr>
              <a:tr h="159040">
                <a:tc>
                  <a:txBody>
                    <a:bodyPr/>
                    <a:lstStyle/>
                    <a:p>
                      <a:pPr algn="ctr"/>
                      <a:r>
                        <a:rPr lang="en-US" altLang="ja-JP" sz="1100" dirty="0" smtClean="0"/>
                        <a:t>14</a:t>
                      </a:r>
                      <a:endParaRPr lang="ja-JP" altLang="en-US" sz="1100" dirty="0"/>
                    </a:p>
                  </a:txBody>
                  <a:tcPr/>
                </a:tc>
                <a:tc>
                  <a:txBody>
                    <a:bodyPr/>
                    <a:lstStyle/>
                    <a:p>
                      <a:r>
                        <a:rPr kumimoji="1" lang="en-US" altLang="ja-JP" sz="1100" dirty="0" smtClean="0"/>
                        <a:t>Rattle</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en-US" altLang="ja-JP" sz="1100" dirty="0" smtClean="0"/>
                        <a:t>R</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pPr algn="ctr"/>
                      <a:r>
                        <a:rPr kumimoji="1" lang="ja-JP" altLang="en-US" sz="1100" dirty="0" smtClean="0"/>
                        <a:t>○</a:t>
                      </a:r>
                      <a:endParaRPr kumimoji="1" lang="ja-JP" altLang="en-US" sz="1100" dirty="0"/>
                    </a:p>
                  </a:txBody>
                  <a:tcPr/>
                </a:tc>
                <a:tc>
                  <a:txBody>
                    <a:bodyPr/>
                    <a:lstStyle/>
                    <a:p>
                      <a:endParaRPr kumimoji="1" lang="ja-JP" altLang="en-US" sz="1100" dirty="0"/>
                    </a:p>
                  </a:txBody>
                  <a:tcPr/>
                </a:tc>
              </a:tr>
            </a:tbl>
          </a:graphicData>
        </a:graphic>
      </p:graphicFrame>
      <p:sp>
        <p:nvSpPr>
          <p:cNvPr id="3" name="正方形/長方形 2"/>
          <p:cNvSpPr/>
          <p:nvPr/>
        </p:nvSpPr>
        <p:spPr>
          <a:xfrm>
            <a:off x="3087121" y="396299"/>
            <a:ext cx="2274982" cy="523220"/>
          </a:xfrm>
          <a:prstGeom prst="rect">
            <a:avLst/>
          </a:prstGeom>
        </p:spPr>
        <p:txBody>
          <a:bodyPr wrap="none">
            <a:spAutoFit/>
          </a:bodyPr>
          <a:lstStyle/>
          <a:p>
            <a:r>
              <a:rPr lang="ja-JP" altLang="en-US" sz="2800" dirty="0" smtClean="0">
                <a:solidFill>
                  <a:schemeClr val="tx2"/>
                </a:solidFill>
              </a:rPr>
              <a:t>分析ツール類</a:t>
            </a:r>
            <a:endParaRPr lang="ja-JP" altLang="en-US" sz="2800" dirty="0">
              <a:solidFill>
                <a:schemeClr val="tx2"/>
              </a:solidFill>
            </a:endParaRPr>
          </a:p>
        </p:txBody>
      </p:sp>
      <p:sp>
        <p:nvSpPr>
          <p:cNvPr id="4" name="右中かっこ 3"/>
          <p:cNvSpPr/>
          <p:nvPr/>
        </p:nvSpPr>
        <p:spPr>
          <a:xfrm rot="5400000">
            <a:off x="3307922" y="4269960"/>
            <a:ext cx="218339" cy="2214564"/>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正方形/長方形 4"/>
          <p:cNvSpPr/>
          <p:nvPr/>
        </p:nvSpPr>
        <p:spPr>
          <a:xfrm>
            <a:off x="1675189" y="5475700"/>
            <a:ext cx="3211135" cy="369332"/>
          </a:xfrm>
          <a:prstGeom prst="rect">
            <a:avLst/>
          </a:prstGeom>
        </p:spPr>
        <p:txBody>
          <a:bodyPr wrap="none">
            <a:spAutoFit/>
          </a:bodyPr>
          <a:lstStyle/>
          <a:p>
            <a:r>
              <a:rPr lang="en-US" altLang="ja-JP" dirty="0" smtClean="0"/>
              <a:t>visual composition framework</a:t>
            </a:r>
            <a:endParaRPr lang="ja-JP" altLang="en-US" dirty="0"/>
          </a:p>
        </p:txBody>
      </p:sp>
      <p:sp>
        <p:nvSpPr>
          <p:cNvPr id="6" name="正方形/長方形 5"/>
          <p:cNvSpPr/>
          <p:nvPr/>
        </p:nvSpPr>
        <p:spPr>
          <a:xfrm>
            <a:off x="257175" y="5874782"/>
            <a:ext cx="8367512" cy="830997"/>
          </a:xfrm>
          <a:prstGeom prst="rect">
            <a:avLst/>
          </a:prstGeom>
        </p:spPr>
        <p:txBody>
          <a:bodyPr wrap="square">
            <a:spAutoFit/>
          </a:bodyPr>
          <a:lstStyle/>
          <a:p>
            <a:r>
              <a:rPr lang="en-US" altLang="ja-JP" sz="1200" dirty="0" smtClean="0"/>
              <a:t>R Commander</a:t>
            </a:r>
            <a:r>
              <a:rPr lang="ja-JP" altLang="en-US" sz="1200" dirty="0" err="1" smtClean="0"/>
              <a:t>、</a:t>
            </a:r>
            <a:r>
              <a:rPr lang="en-US" altLang="ja-JP" sz="1200" dirty="0" err="1" smtClean="0"/>
              <a:t>Deducer</a:t>
            </a:r>
            <a:r>
              <a:rPr lang="ja-JP" altLang="en-US" sz="1200" dirty="0" err="1" smtClean="0"/>
              <a:t>、</a:t>
            </a:r>
            <a:r>
              <a:rPr lang="en-US" altLang="ja-JP" sz="1200" dirty="0" smtClean="0"/>
              <a:t>SPSS</a:t>
            </a:r>
            <a:r>
              <a:rPr lang="ja-JP" altLang="en-US" sz="1200" dirty="0" err="1" smtClean="0"/>
              <a:t>のような</a:t>
            </a:r>
            <a:r>
              <a:rPr lang="ja-JP" altLang="en-US" sz="1200" dirty="0" smtClean="0"/>
              <a:t>メニュー駆動式のインターフェイスは学びやすいが、フローチャートインターフェイスの</a:t>
            </a:r>
            <a:endParaRPr lang="en-US" altLang="ja-JP" sz="1200" dirty="0" smtClean="0"/>
          </a:p>
          <a:p>
            <a:r>
              <a:rPr lang="ja-JP" altLang="en-US" sz="1200" dirty="0" smtClean="0"/>
              <a:t>方が二つの点でまさる。まず、複数のファイルを一つに合わせたり、特定のデータセットから得られるいくつかの分析を行うような、全体像を常に把握できること、次にさらに重要なこととして、分析の詳細な過程を記録に残せることができる。</a:t>
            </a:r>
            <a:endParaRPr lang="en-US" altLang="ja-JP" sz="1200" dirty="0" smtClean="0"/>
          </a:p>
          <a:p>
            <a:r>
              <a:rPr lang="en-US" altLang="ja-JP" sz="1200" dirty="0" smtClean="0"/>
              <a:t>(</a:t>
            </a:r>
            <a:r>
              <a:rPr lang="ja-JP" altLang="en-US" sz="1200" dirty="0" smtClean="0"/>
              <a:t>参考</a:t>
            </a:r>
            <a:r>
              <a:rPr lang="en-US" altLang="ja-JP" sz="1200" dirty="0" smtClean="0"/>
              <a:t>: </a:t>
            </a:r>
            <a:r>
              <a:rPr lang="en-US" altLang="ja-JP" sz="1200" dirty="0" smtClean="0">
                <a:hlinkClick r:id="rId2"/>
              </a:rPr>
              <a:t>http://r4stats.com/2016/02/22/vcf/</a:t>
            </a:r>
            <a:r>
              <a:rPr lang="en-US" altLang="ja-JP" sz="1200" dirty="0" smtClean="0"/>
              <a:t> )</a:t>
            </a:r>
            <a:endParaRPr lang="ja-JP" altLang="en-US" sz="1200" dirty="0"/>
          </a:p>
        </p:txBody>
      </p:sp>
      <p:grpSp>
        <p:nvGrpSpPr>
          <p:cNvPr id="11" name="グループ化 10"/>
          <p:cNvGrpSpPr/>
          <p:nvPr/>
        </p:nvGrpSpPr>
        <p:grpSpPr>
          <a:xfrm>
            <a:off x="1231175" y="2127560"/>
            <a:ext cx="977704" cy="2303038"/>
            <a:chOff x="6467077" y="2127560"/>
            <a:chExt cx="977704" cy="2303038"/>
          </a:xfrm>
        </p:grpSpPr>
        <p:sp>
          <p:nvSpPr>
            <p:cNvPr id="7" name="環状矢印 6"/>
            <p:cNvSpPr/>
            <p:nvPr/>
          </p:nvSpPr>
          <p:spPr>
            <a:xfrm rot="5400000">
              <a:off x="5860972" y="2733668"/>
              <a:ext cx="2189914" cy="977704"/>
            </a:xfrm>
            <a:prstGeom prst="circularArrow">
              <a:avLst>
                <a:gd name="adj1" fmla="val 5520"/>
                <a:gd name="adj2" fmla="val 1142319"/>
                <a:gd name="adj3" fmla="val 20368313"/>
                <a:gd name="adj4" fmla="val 10800000"/>
                <a:gd name="adj5" fmla="val 162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右中かっこ 7"/>
            <p:cNvSpPr/>
            <p:nvPr/>
          </p:nvSpPr>
          <p:spPr>
            <a:xfrm>
              <a:off x="6717575" y="3921551"/>
              <a:ext cx="238354" cy="50904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右中かっこ 8"/>
            <p:cNvSpPr/>
            <p:nvPr/>
          </p:nvSpPr>
          <p:spPr>
            <a:xfrm>
              <a:off x="6717575" y="2127560"/>
              <a:ext cx="238354" cy="26237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0" name="テキスト ボックス 9"/>
          <p:cNvSpPr txBox="1"/>
          <p:nvPr/>
        </p:nvSpPr>
        <p:spPr>
          <a:xfrm>
            <a:off x="5289805" y="5247359"/>
            <a:ext cx="3842003" cy="600164"/>
          </a:xfrm>
          <a:prstGeom prst="rect">
            <a:avLst/>
          </a:prstGeom>
          <a:noFill/>
        </p:spPr>
        <p:txBody>
          <a:bodyPr wrap="square" rtlCol="0">
            <a:spAutoFit/>
          </a:bodyPr>
          <a:lstStyle/>
          <a:p>
            <a:r>
              <a:rPr kumimoji="1" lang="ja-JP" altLang="en-US" sz="1100" dirty="0" smtClean="0"/>
              <a:t>他に野村総研（</a:t>
            </a:r>
            <a:r>
              <a:rPr kumimoji="1" lang="en-US" altLang="ja-JP" sz="1100" dirty="0" err="1" smtClean="0"/>
              <a:t>TrueTeller</a:t>
            </a:r>
            <a:r>
              <a:rPr kumimoji="1" lang="ja-JP" altLang="en-US" sz="1100" dirty="0" smtClean="0"/>
              <a:t>）、</a:t>
            </a:r>
            <a:r>
              <a:rPr kumimoji="1" lang="en-US" altLang="ja-JP" sz="1100" dirty="0" smtClean="0"/>
              <a:t>IBM</a:t>
            </a:r>
            <a:r>
              <a:rPr kumimoji="1" lang="ja-JP" altLang="en-US" sz="1100" dirty="0" smtClean="0"/>
              <a:t>（</a:t>
            </a:r>
            <a:r>
              <a:rPr kumimoji="1" lang="en-US" altLang="ja-JP" sz="1100" dirty="0" smtClean="0"/>
              <a:t>Watson)</a:t>
            </a:r>
            <a:r>
              <a:rPr kumimoji="1" lang="ja-JP" altLang="en-US" sz="1100" dirty="0" err="1" smtClean="0"/>
              <a:t>、</a:t>
            </a:r>
            <a:r>
              <a:rPr kumimoji="1" lang="en-US" altLang="ja-JP" sz="1100" dirty="0" err="1" smtClean="0"/>
              <a:t>SalesForce</a:t>
            </a:r>
            <a:r>
              <a:rPr kumimoji="1" lang="en-US" altLang="ja-JP" sz="1100" dirty="0" smtClean="0"/>
              <a:t>(Einstein)</a:t>
            </a:r>
            <a:r>
              <a:rPr kumimoji="1" lang="ja-JP" altLang="en-US" sz="1100" dirty="0" err="1" smtClean="0"/>
              <a:t>、</a:t>
            </a:r>
            <a:r>
              <a:rPr kumimoji="1" lang="ja-JP" altLang="en-US" sz="1100" dirty="0" smtClean="0"/>
              <a:t>プラスアルファコンサルティング</a:t>
            </a:r>
            <a:r>
              <a:rPr kumimoji="1" lang="en-US" altLang="ja-JP" sz="1100" dirty="0" smtClean="0"/>
              <a:t/>
            </a:r>
            <a:br>
              <a:rPr kumimoji="1" lang="en-US" altLang="ja-JP" sz="1100" dirty="0" smtClean="0"/>
            </a:br>
            <a:r>
              <a:rPr kumimoji="1" lang="ja-JP" altLang="en-US" sz="1100" dirty="0" smtClean="0"/>
              <a:t>などがある。</a:t>
            </a:r>
            <a:endParaRPr kumimoji="1" lang="ja-JP" altLang="en-US" sz="11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54193"/>
            <a:ext cx="8229600" cy="791288"/>
          </a:xfrm>
        </p:spPr>
        <p:txBody>
          <a:bodyPr/>
          <a:lstStyle/>
          <a:p>
            <a:r>
              <a:rPr kumimoji="1" lang="ja-JP" altLang="en-US" b="1" dirty="0" smtClean="0"/>
              <a:t>処理フロー</a:t>
            </a:r>
            <a:endParaRPr kumimoji="1" lang="ja-JP" altLang="en-US" b="1" dirty="0"/>
          </a:p>
        </p:txBody>
      </p:sp>
      <p:pic>
        <p:nvPicPr>
          <p:cNvPr id="1026" name="Picture 2"/>
          <p:cNvPicPr>
            <a:picLocks noChangeAspect="1" noChangeArrowheads="1"/>
          </p:cNvPicPr>
          <p:nvPr/>
        </p:nvPicPr>
        <p:blipFill>
          <a:blip r:embed="rId2" cstate="print"/>
          <a:srcRect/>
          <a:stretch>
            <a:fillRect/>
          </a:stretch>
        </p:blipFill>
        <p:spPr bwMode="auto">
          <a:xfrm>
            <a:off x="711185" y="1212112"/>
            <a:ext cx="4793693" cy="5193167"/>
          </a:xfrm>
          <a:prstGeom prst="rect">
            <a:avLst/>
          </a:prstGeom>
          <a:noFill/>
          <a:ln w="9525">
            <a:noFill/>
            <a:miter lim="800000"/>
            <a:headEnd/>
            <a:tailEnd/>
          </a:ln>
        </p:spPr>
      </p:pic>
      <p:sp>
        <p:nvSpPr>
          <p:cNvPr id="6" name="右中かっこ 5"/>
          <p:cNvSpPr/>
          <p:nvPr/>
        </p:nvSpPr>
        <p:spPr>
          <a:xfrm>
            <a:off x="5504878" y="1339703"/>
            <a:ext cx="565116" cy="14566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6272013" y="1920581"/>
            <a:ext cx="1957587" cy="369332"/>
          </a:xfrm>
          <a:prstGeom prst="rect">
            <a:avLst/>
          </a:prstGeom>
          <a:noFill/>
        </p:spPr>
        <p:txBody>
          <a:bodyPr wrap="none" rtlCol="0">
            <a:spAutoFit/>
          </a:bodyPr>
          <a:lstStyle/>
          <a:p>
            <a:r>
              <a:rPr kumimoji="1" lang="ja-JP" altLang="en-US" dirty="0" smtClean="0"/>
              <a:t>入力データの設定</a:t>
            </a:r>
            <a:endParaRPr kumimoji="1" lang="ja-JP" altLang="en-US" dirty="0"/>
          </a:p>
        </p:txBody>
      </p:sp>
      <p:sp>
        <p:nvSpPr>
          <p:cNvPr id="8" name="右中かっこ 7"/>
          <p:cNvSpPr/>
          <p:nvPr/>
        </p:nvSpPr>
        <p:spPr>
          <a:xfrm>
            <a:off x="5504878" y="3076354"/>
            <a:ext cx="565116" cy="14566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p:cNvSpPr txBox="1"/>
          <p:nvPr/>
        </p:nvSpPr>
        <p:spPr>
          <a:xfrm>
            <a:off x="6272013" y="3402419"/>
            <a:ext cx="1338828" cy="923330"/>
          </a:xfrm>
          <a:prstGeom prst="rect">
            <a:avLst/>
          </a:prstGeom>
          <a:noFill/>
        </p:spPr>
        <p:txBody>
          <a:bodyPr wrap="none" rtlCol="0">
            <a:spAutoFit/>
          </a:bodyPr>
          <a:lstStyle/>
          <a:p>
            <a:r>
              <a:rPr kumimoji="1" lang="ja-JP" altLang="en-US" dirty="0" smtClean="0"/>
              <a:t>形態素解析</a:t>
            </a:r>
            <a:endParaRPr kumimoji="1" lang="en-US" altLang="ja-JP" dirty="0" smtClean="0"/>
          </a:p>
          <a:p>
            <a:r>
              <a:rPr kumimoji="1" lang="ja-JP" altLang="en-US" dirty="0" smtClean="0"/>
              <a:t>複合語生成</a:t>
            </a:r>
            <a:endParaRPr kumimoji="1" lang="en-US" altLang="ja-JP" dirty="0" smtClean="0"/>
          </a:p>
          <a:p>
            <a:r>
              <a:rPr kumimoji="1" lang="ja-JP" altLang="en-US" dirty="0" smtClean="0"/>
              <a:t>索引作成</a:t>
            </a:r>
            <a:endParaRPr kumimoji="1" lang="ja-JP" altLang="en-US" dirty="0"/>
          </a:p>
        </p:txBody>
      </p:sp>
      <p:sp>
        <p:nvSpPr>
          <p:cNvPr id="10" name="右中かっこ 9"/>
          <p:cNvSpPr/>
          <p:nvPr/>
        </p:nvSpPr>
        <p:spPr>
          <a:xfrm>
            <a:off x="5504878" y="4831656"/>
            <a:ext cx="565116" cy="14566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6424413" y="5126596"/>
            <a:ext cx="1107996" cy="923330"/>
          </a:xfrm>
          <a:prstGeom prst="rect">
            <a:avLst/>
          </a:prstGeom>
          <a:noFill/>
        </p:spPr>
        <p:txBody>
          <a:bodyPr wrap="none" rtlCol="0">
            <a:spAutoFit/>
          </a:bodyPr>
          <a:lstStyle/>
          <a:p>
            <a:r>
              <a:rPr kumimoji="1" lang="ja-JP" altLang="en-US" dirty="0" smtClean="0"/>
              <a:t>検索</a:t>
            </a:r>
            <a:endParaRPr kumimoji="1" lang="en-US" altLang="ja-JP" dirty="0" smtClean="0"/>
          </a:p>
          <a:p>
            <a:r>
              <a:rPr kumimoji="1" lang="ja-JP" altLang="en-US" dirty="0" smtClean="0"/>
              <a:t>集合演算</a:t>
            </a:r>
            <a:endParaRPr kumimoji="1" lang="en-US" altLang="ja-JP" dirty="0" smtClean="0"/>
          </a:p>
          <a:p>
            <a:r>
              <a:rPr kumimoji="1" lang="ja-JP" altLang="en-US" dirty="0" smtClean="0"/>
              <a:t>見える化</a:t>
            </a:r>
            <a:endParaRPr kumimoji="1" lang="ja-JP" altLang="en-US" dirty="0"/>
          </a:p>
        </p:txBody>
      </p:sp>
      <p:sp>
        <p:nvSpPr>
          <p:cNvPr id="15" name="角丸四角形 14"/>
          <p:cNvSpPr/>
          <p:nvPr/>
        </p:nvSpPr>
        <p:spPr>
          <a:xfrm>
            <a:off x="2125457" y="5196486"/>
            <a:ext cx="829056" cy="926592"/>
          </a:xfrm>
          <a:prstGeom prst="roundRect">
            <a:avLst>
              <a:gd name="adj" fmla="val 1272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3838433" y="1761319"/>
            <a:ext cx="829056" cy="926592"/>
          </a:xfrm>
          <a:prstGeom prst="roundRect">
            <a:avLst>
              <a:gd name="adj" fmla="val 1272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2296145" y="1749127"/>
            <a:ext cx="829056" cy="926592"/>
          </a:xfrm>
          <a:prstGeom prst="roundRect">
            <a:avLst>
              <a:gd name="adj" fmla="val 1272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1339073" y="1743031"/>
            <a:ext cx="829056" cy="926592"/>
          </a:xfrm>
          <a:prstGeom prst="roundRect">
            <a:avLst>
              <a:gd name="adj" fmla="val 1272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812551" y="1391987"/>
            <a:ext cx="312906" cy="369332"/>
          </a:xfrm>
          <a:prstGeom prst="rect">
            <a:avLst/>
          </a:prstGeom>
          <a:noFill/>
        </p:spPr>
        <p:txBody>
          <a:bodyPr wrap="none" rtlCol="0">
            <a:spAutoFit/>
          </a:bodyPr>
          <a:lstStyle/>
          <a:p>
            <a:r>
              <a:rPr kumimoji="1" lang="en-US" altLang="ja-JP" dirty="0" smtClean="0">
                <a:solidFill>
                  <a:schemeClr val="tx2"/>
                </a:solidFill>
              </a:rPr>
              <a:t>1</a:t>
            </a:r>
            <a:endParaRPr kumimoji="1" lang="ja-JP" altLang="en-US" dirty="0">
              <a:solidFill>
                <a:schemeClr val="tx2"/>
              </a:solidFill>
            </a:endParaRPr>
          </a:p>
        </p:txBody>
      </p:sp>
      <p:sp>
        <p:nvSpPr>
          <p:cNvPr id="20" name="テキスト ボックス 19"/>
          <p:cNvSpPr txBox="1"/>
          <p:nvPr/>
        </p:nvSpPr>
        <p:spPr>
          <a:xfrm>
            <a:off x="2798060" y="1373699"/>
            <a:ext cx="312906" cy="369332"/>
          </a:xfrm>
          <a:prstGeom prst="rect">
            <a:avLst/>
          </a:prstGeom>
          <a:noFill/>
        </p:spPr>
        <p:txBody>
          <a:bodyPr wrap="none" rtlCol="0">
            <a:spAutoFit/>
          </a:bodyPr>
          <a:lstStyle/>
          <a:p>
            <a:r>
              <a:rPr kumimoji="1" lang="en-US" altLang="ja-JP" dirty="0" smtClean="0">
                <a:solidFill>
                  <a:schemeClr val="tx2"/>
                </a:solidFill>
              </a:rPr>
              <a:t>2</a:t>
            </a:r>
            <a:endParaRPr kumimoji="1" lang="ja-JP" altLang="en-US" dirty="0">
              <a:solidFill>
                <a:schemeClr val="tx2"/>
              </a:solidFill>
            </a:endParaRPr>
          </a:p>
        </p:txBody>
      </p:sp>
      <p:sp>
        <p:nvSpPr>
          <p:cNvPr id="21" name="テキスト ボックス 20"/>
          <p:cNvSpPr txBox="1"/>
          <p:nvPr/>
        </p:nvSpPr>
        <p:spPr>
          <a:xfrm>
            <a:off x="4354583" y="1391987"/>
            <a:ext cx="312906" cy="369332"/>
          </a:xfrm>
          <a:prstGeom prst="rect">
            <a:avLst/>
          </a:prstGeom>
          <a:noFill/>
        </p:spPr>
        <p:txBody>
          <a:bodyPr wrap="none" rtlCol="0">
            <a:spAutoFit/>
          </a:bodyPr>
          <a:lstStyle/>
          <a:p>
            <a:r>
              <a:rPr kumimoji="1" lang="en-US" altLang="ja-JP" dirty="0" smtClean="0">
                <a:solidFill>
                  <a:schemeClr val="tx2"/>
                </a:solidFill>
              </a:rPr>
              <a:t>3</a:t>
            </a:r>
            <a:endParaRPr kumimoji="1" lang="ja-JP" altLang="en-US" dirty="0">
              <a:solidFill>
                <a:schemeClr val="tx2"/>
              </a:solidFill>
            </a:endParaRPr>
          </a:p>
        </p:txBody>
      </p:sp>
      <p:sp>
        <p:nvSpPr>
          <p:cNvPr id="22" name="テキスト ボックス 21"/>
          <p:cNvSpPr txBox="1"/>
          <p:nvPr/>
        </p:nvSpPr>
        <p:spPr>
          <a:xfrm>
            <a:off x="2641607" y="4827154"/>
            <a:ext cx="312906" cy="369332"/>
          </a:xfrm>
          <a:prstGeom prst="rect">
            <a:avLst/>
          </a:prstGeom>
          <a:noFill/>
        </p:spPr>
        <p:txBody>
          <a:bodyPr wrap="none" rtlCol="0">
            <a:spAutoFit/>
          </a:bodyPr>
          <a:lstStyle/>
          <a:p>
            <a:r>
              <a:rPr kumimoji="1" lang="en-US" altLang="ja-JP" dirty="0" smtClean="0">
                <a:solidFill>
                  <a:schemeClr val="tx2"/>
                </a:solidFill>
              </a:rPr>
              <a:t>4</a:t>
            </a:r>
            <a:endParaRPr kumimoji="1" lang="ja-JP" altLang="en-US" dirty="0">
              <a:solidFill>
                <a:schemeClr val="tx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cstate="print"/>
          <a:srcRect/>
          <a:stretch>
            <a:fillRect/>
          </a:stretch>
        </p:blipFill>
        <p:spPr bwMode="auto">
          <a:xfrm>
            <a:off x="571388" y="964108"/>
            <a:ext cx="3676648" cy="2801662"/>
          </a:xfrm>
          <a:prstGeom prst="rect">
            <a:avLst/>
          </a:prstGeom>
          <a:noFill/>
          <a:ln w="9525">
            <a:noFill/>
            <a:miter lim="800000"/>
            <a:headEnd/>
            <a:tailEnd/>
          </a:ln>
        </p:spPr>
      </p:pic>
      <p:sp>
        <p:nvSpPr>
          <p:cNvPr id="9" name="テキスト ボックス 8"/>
          <p:cNvSpPr txBox="1"/>
          <p:nvPr/>
        </p:nvSpPr>
        <p:spPr>
          <a:xfrm>
            <a:off x="9696" y="379333"/>
            <a:ext cx="2400016" cy="584775"/>
          </a:xfrm>
          <a:prstGeom prst="rect">
            <a:avLst/>
          </a:prstGeom>
          <a:noFill/>
        </p:spPr>
        <p:txBody>
          <a:bodyPr wrap="none" rtlCol="0">
            <a:spAutoFit/>
          </a:bodyPr>
          <a:lstStyle/>
          <a:p>
            <a:r>
              <a:rPr kumimoji="1" lang="ja-JP" altLang="en-US" sz="3200" dirty="0" smtClean="0">
                <a:solidFill>
                  <a:schemeClr val="tx2"/>
                </a:solidFill>
              </a:rPr>
              <a:t>テキスト分析</a:t>
            </a:r>
            <a:endParaRPr kumimoji="1" lang="ja-JP" altLang="en-US" sz="3200" dirty="0">
              <a:solidFill>
                <a:schemeClr val="tx2"/>
              </a:solidFill>
            </a:endParaRPr>
          </a:p>
        </p:txBody>
      </p:sp>
      <p:pic>
        <p:nvPicPr>
          <p:cNvPr id="2051" name="Picture 3"/>
          <p:cNvPicPr>
            <a:picLocks noChangeAspect="1" noChangeArrowheads="1"/>
          </p:cNvPicPr>
          <p:nvPr/>
        </p:nvPicPr>
        <p:blipFill>
          <a:blip r:embed="rId3" cstate="print"/>
          <a:srcRect/>
          <a:stretch>
            <a:fillRect/>
          </a:stretch>
        </p:blipFill>
        <p:spPr bwMode="auto">
          <a:xfrm>
            <a:off x="5564177" y="3298420"/>
            <a:ext cx="3228350" cy="3111417"/>
          </a:xfrm>
          <a:prstGeom prst="rect">
            <a:avLst/>
          </a:prstGeom>
          <a:noFill/>
          <a:ln w="9525">
            <a:noFill/>
            <a:miter lim="800000"/>
            <a:headEnd/>
            <a:tailEnd/>
          </a:ln>
        </p:spPr>
      </p:pic>
      <p:sp>
        <p:nvSpPr>
          <p:cNvPr id="10" name="四角形吹き出し 9"/>
          <p:cNvSpPr/>
          <p:nvPr/>
        </p:nvSpPr>
        <p:spPr>
          <a:xfrm>
            <a:off x="5564176" y="3298420"/>
            <a:ext cx="3228351" cy="3111418"/>
          </a:xfrm>
          <a:prstGeom prst="wedgeRectCallout">
            <a:avLst>
              <a:gd name="adj1" fmla="val -155928"/>
              <a:gd name="adj2" fmla="val -534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吹き出し 6"/>
          <p:cNvSpPr/>
          <p:nvPr/>
        </p:nvSpPr>
        <p:spPr>
          <a:xfrm>
            <a:off x="218268" y="3919118"/>
            <a:ext cx="2352507" cy="2566785"/>
          </a:xfrm>
          <a:prstGeom prst="wedgeRectCallout">
            <a:avLst>
              <a:gd name="adj1" fmla="val 23344"/>
              <a:gd name="adj2" fmla="val -702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descr="0-1ｂ.JPG"/>
          <p:cNvPicPr>
            <a:picLocks noChangeAspect="1"/>
          </p:cNvPicPr>
          <p:nvPr/>
        </p:nvPicPr>
        <p:blipFill>
          <a:blip r:embed="rId4" cstate="print"/>
          <a:stretch>
            <a:fillRect/>
          </a:stretch>
        </p:blipFill>
        <p:spPr>
          <a:xfrm>
            <a:off x="2728777" y="4032011"/>
            <a:ext cx="2346905" cy="2377827"/>
          </a:xfrm>
          <a:prstGeom prst="rect">
            <a:avLst/>
          </a:prstGeom>
        </p:spPr>
      </p:pic>
      <p:pic>
        <p:nvPicPr>
          <p:cNvPr id="40" name="図 39" descr="0-1a(faunda４０代).JPG"/>
          <p:cNvPicPr>
            <a:picLocks noChangeAspect="1"/>
          </p:cNvPicPr>
          <p:nvPr/>
        </p:nvPicPr>
        <p:blipFill>
          <a:blip r:embed="rId5" cstate="print"/>
          <a:srcRect r="1409"/>
          <a:stretch>
            <a:fillRect/>
          </a:stretch>
        </p:blipFill>
        <p:spPr>
          <a:xfrm>
            <a:off x="223839" y="3919118"/>
            <a:ext cx="2346936" cy="2566785"/>
          </a:xfrm>
          <a:prstGeom prst="rect">
            <a:avLst/>
          </a:prstGeom>
        </p:spPr>
      </p:pic>
      <p:sp>
        <p:nvSpPr>
          <p:cNvPr id="42" name="四角形吹き出し 41"/>
          <p:cNvSpPr/>
          <p:nvPr/>
        </p:nvSpPr>
        <p:spPr>
          <a:xfrm>
            <a:off x="2728777" y="4032011"/>
            <a:ext cx="2346905" cy="2377827"/>
          </a:xfrm>
          <a:prstGeom prst="wedgeRectCallout">
            <a:avLst>
              <a:gd name="adj1" fmla="val -78679"/>
              <a:gd name="adj2" fmla="val -827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吹き出し 42"/>
          <p:cNvSpPr/>
          <p:nvPr/>
        </p:nvSpPr>
        <p:spPr>
          <a:xfrm>
            <a:off x="5366478" y="627820"/>
            <a:ext cx="3426050" cy="2403673"/>
          </a:xfrm>
          <a:prstGeom prst="wedgeRectCallout">
            <a:avLst>
              <a:gd name="adj1" fmla="val -143640"/>
              <a:gd name="adj2" fmla="val 5550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3"/>
          <p:cNvPicPr>
            <a:picLocks noChangeAspect="1" noChangeArrowheads="1"/>
          </p:cNvPicPr>
          <p:nvPr/>
        </p:nvPicPr>
        <p:blipFill>
          <a:blip r:embed="rId6" cstate="print"/>
          <a:srcRect/>
          <a:stretch>
            <a:fillRect/>
          </a:stretch>
        </p:blipFill>
        <p:spPr bwMode="auto">
          <a:xfrm>
            <a:off x="5366479" y="608091"/>
            <a:ext cx="3426049" cy="242340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クラリティ">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クラリティ.thmx</Template>
  <TotalTime>7993</TotalTime>
  <Words>1147</Words>
  <Application>Microsoft Office PowerPoint</Application>
  <PresentationFormat>画面に合わせる (4:3)</PresentationFormat>
  <Paragraphs>286</Paragraphs>
  <Slides>36</Slides>
  <Notes>1</Notes>
  <HiddenSlides>0</HiddenSlides>
  <MMClips>0</MMClips>
  <ScaleCrop>false</ScaleCrop>
  <HeadingPairs>
    <vt:vector size="4" baseType="variant">
      <vt:variant>
        <vt:lpstr>テーマ</vt:lpstr>
      </vt:variant>
      <vt:variant>
        <vt:i4>1</vt:i4>
      </vt:variant>
      <vt:variant>
        <vt:lpstr>スライド タイトル</vt:lpstr>
      </vt:variant>
      <vt:variant>
        <vt:i4>36</vt:i4>
      </vt:variant>
    </vt:vector>
  </HeadingPairs>
  <TitlesOfParts>
    <vt:vector size="37" baseType="lpstr">
      <vt:lpstr>クラリティ</vt:lpstr>
      <vt:lpstr>テキスト分析ツールについて</vt:lpstr>
      <vt:lpstr>スライド 2</vt:lpstr>
      <vt:lpstr>スライド 3</vt:lpstr>
      <vt:lpstr>スライド 4</vt:lpstr>
      <vt:lpstr>ワークフロー型</vt:lpstr>
      <vt:lpstr>GUIの問題点</vt:lpstr>
      <vt:lpstr>スライド 7</vt:lpstr>
      <vt:lpstr>処理フロー</vt:lpstr>
      <vt:lpstr>スライド 9</vt:lpstr>
      <vt:lpstr>スライド 10</vt:lpstr>
      <vt:lpstr>スライド 11</vt:lpstr>
      <vt:lpstr>グラフ</vt:lpstr>
      <vt:lpstr>スライド 13</vt:lpstr>
      <vt:lpstr>スライド 14</vt:lpstr>
      <vt:lpstr>スライド 15</vt:lpstr>
      <vt:lpstr>スライド 16</vt:lpstr>
      <vt:lpstr>スライド 17</vt:lpstr>
      <vt:lpstr>KNIME</vt:lpstr>
      <vt:lpstr>アプリ型</vt:lpstr>
      <vt:lpstr>PPP(PumpkinPyParser)試用版のインストール</vt:lpstr>
      <vt:lpstr>スライド 21</vt:lpstr>
      <vt:lpstr>スライド 22</vt:lpstr>
      <vt:lpstr>スライド 23</vt:lpstr>
      <vt:lpstr>スライド 24</vt:lpstr>
      <vt:lpstr>スライド 25</vt:lpstr>
      <vt:lpstr>スライド 26</vt:lpstr>
      <vt:lpstr>スライド 27</vt:lpstr>
      <vt:lpstr>スライド 28</vt:lpstr>
      <vt:lpstr>スライド 29</vt:lpstr>
      <vt:lpstr>スライド 30</vt:lpstr>
      <vt:lpstr>スライド 31</vt:lpstr>
      <vt:lpstr>スライド 32</vt:lpstr>
      <vt:lpstr>機械学習について</vt:lpstr>
      <vt:lpstr>機械学習の用途**</vt:lpstr>
      <vt:lpstr>テキストマイニングの目的*</vt:lpstr>
      <vt:lpstr>Ｊｕｐｙｔｅｒを使って機械学習を試す</vt:lpstr>
    </vt:vector>
  </TitlesOfParts>
  <Company>self</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Tamao project</dc:title>
  <dc:creator>Tateno Masakazu</dc:creator>
  <cp:lastModifiedBy>tateno</cp:lastModifiedBy>
  <cp:revision>670</cp:revision>
  <dcterms:created xsi:type="dcterms:W3CDTF">2015-05-09T14:33:16Z</dcterms:created>
  <dcterms:modified xsi:type="dcterms:W3CDTF">2017-03-10T13:39:46Z</dcterms:modified>
</cp:coreProperties>
</file>